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65" r:id="rId2"/>
    <p:sldId id="267" r:id="rId3"/>
    <p:sldId id="268" r:id="rId4"/>
    <p:sldId id="269" r:id="rId5"/>
    <p:sldId id="270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60" r:id="rId14"/>
    <p:sldId id="264" r:id="rId15"/>
    <p:sldId id="258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>
      <p:cViewPr>
        <p:scale>
          <a:sx n="76" d="100"/>
          <a:sy n="76" d="100"/>
        </p:scale>
        <p:origin x="-117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AEADB-7777-46EF-9705-ACD7D7C173CC}" type="datetimeFigureOut">
              <a:rPr lang="es-ES" smtClean="0"/>
              <a:t>14/10/2016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C7541-2946-4AE2-954C-F4E8F55DC84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3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9F8DF-06CD-4F21-B4EA-0A5CB37C2976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40D587-13EF-4EAA-A314-D7900006AE0A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77856E-5B21-495C-B626-6E17C5D284EF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2DD639-AB25-4A80-AA27-7143F8E79330}" type="slidenum">
              <a:rPr lang="en-US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82FABF-ED44-4282-9656-E72358672254}" type="datetimeFigureOut">
              <a:rPr lang="es-ES" smtClean="0"/>
              <a:t>14/10/2016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C13496-E8ED-423A-90D3-35F2BB0C61F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2FABF-ED44-4282-9656-E72358672254}" type="datetimeFigureOut">
              <a:rPr lang="es-ES" smtClean="0"/>
              <a:t>14/10/2016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13496-E8ED-423A-90D3-35F2BB0C61F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2FABF-ED44-4282-9656-E72358672254}" type="datetimeFigureOut">
              <a:rPr lang="es-ES" smtClean="0"/>
              <a:t>14/10/2016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13496-E8ED-423A-90D3-35F2BB0C61F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2FABF-ED44-4282-9656-E72358672254}" type="datetimeFigureOut">
              <a:rPr lang="es-ES" smtClean="0"/>
              <a:t>14/10/2016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13496-E8ED-423A-90D3-35F2BB0C61F7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2FABF-ED44-4282-9656-E72358672254}" type="datetimeFigureOut">
              <a:rPr lang="es-ES" smtClean="0"/>
              <a:t>14/10/2016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13496-E8ED-423A-90D3-35F2BB0C61F7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2FABF-ED44-4282-9656-E72358672254}" type="datetimeFigureOut">
              <a:rPr lang="es-ES" smtClean="0"/>
              <a:t>14/10/2016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13496-E8ED-423A-90D3-35F2BB0C61F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2FABF-ED44-4282-9656-E72358672254}" type="datetimeFigureOut">
              <a:rPr lang="es-ES" smtClean="0"/>
              <a:t>14/10/2016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13496-E8ED-423A-90D3-35F2BB0C61F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2FABF-ED44-4282-9656-E72358672254}" type="datetimeFigureOut">
              <a:rPr lang="es-ES" smtClean="0"/>
              <a:t>14/10/2016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13496-E8ED-423A-90D3-35F2BB0C61F7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2FABF-ED44-4282-9656-E72358672254}" type="datetimeFigureOut">
              <a:rPr lang="es-ES" smtClean="0"/>
              <a:t>14/10/2016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13496-E8ED-423A-90D3-35F2BB0C61F7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082FABF-ED44-4282-9656-E72358672254}" type="datetimeFigureOut">
              <a:rPr lang="es-ES" smtClean="0"/>
              <a:t>14/10/2016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C13496-E8ED-423A-90D3-35F2BB0C61F7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82FABF-ED44-4282-9656-E72358672254}" type="datetimeFigureOut">
              <a:rPr lang="es-ES" smtClean="0"/>
              <a:t>14/10/2016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C13496-E8ED-423A-90D3-35F2BB0C61F7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082FABF-ED44-4282-9656-E72358672254}" type="datetimeFigureOut">
              <a:rPr lang="es-ES" smtClean="0"/>
              <a:t>14/10/2016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C13496-E8ED-423A-90D3-35F2BB0C61F7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21.wmf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4u.com/en/cram-up/grammar/simpas-paspro/exercises?ex07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o4u.com/en/cram-up/grammar/simpas-paspro/exercises?ex0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ptbackgroundstemplates.com/backgrounds/paper-clip-border-ppt-backgrounds-powerpo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/>
          <a:lstStyle/>
          <a:p>
            <a:r>
              <a:rPr lang="en-US" sz="6600" b="1" dirty="0">
                <a:solidFill>
                  <a:srgbClr val="000000"/>
                </a:solidFill>
                <a:latin typeface="Comic Sans MS" pitchFamily="66" charset="0"/>
              </a:rPr>
              <a:t>Simple Past vs. Past</a:t>
            </a: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6600" b="1" dirty="0">
                <a:solidFill>
                  <a:srgbClr val="000000"/>
                </a:solidFill>
                <a:latin typeface="Comic Sans MS" pitchFamily="66" charset="0"/>
              </a:rPr>
              <a:t>Continuous</a:t>
            </a:r>
          </a:p>
        </p:txBody>
      </p:sp>
      <p:pic>
        <p:nvPicPr>
          <p:cNvPr id="2052" name="Picture 4" descr="j00787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527300"/>
            <a:ext cx="5257800" cy="3886200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990975" y="3290888"/>
            <a:ext cx="2971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When do we use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each tense?</a:t>
            </a:r>
          </a:p>
        </p:txBody>
      </p:sp>
      <p:sp>
        <p:nvSpPr>
          <p:cNvPr id="2" name="1 CuadroTexto"/>
          <p:cNvSpPr txBox="1"/>
          <p:nvPr/>
        </p:nvSpPr>
        <p:spPr>
          <a:xfrm flipH="1">
            <a:off x="1228339" y="5845914"/>
            <a:ext cx="1687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By</a:t>
            </a:r>
            <a:r>
              <a:rPr lang="es-ES" dirty="0" smtClean="0"/>
              <a:t> Pam0007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ptbackgrounds.net/uploads/flower-irish-flower-backgrounds-wallpap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642910" y="357166"/>
            <a:ext cx="8686800" cy="5745163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en-US" sz="4000" b="1" dirty="0">
                <a:latin typeface="Comic Sans MS" pitchFamily="66" charset="0"/>
              </a:rPr>
              <a:t>Examples:</a:t>
            </a:r>
          </a:p>
          <a:p>
            <a:pPr marL="0" indent="0" algn="ctr">
              <a:buFontTx/>
              <a:buNone/>
            </a:pPr>
            <a:endParaRPr lang="en-US" b="1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b="1" dirty="0">
                <a:latin typeface="Comic Sans MS" pitchFamily="66" charset="0"/>
              </a:rPr>
              <a:t>I </a:t>
            </a:r>
            <a:r>
              <a:rPr lang="en-US" b="1" dirty="0">
                <a:solidFill>
                  <a:srgbClr val="000099"/>
                </a:solidFill>
                <a:latin typeface="Comic Sans MS" pitchFamily="66" charset="0"/>
              </a:rPr>
              <a:t>liked</a:t>
            </a:r>
            <a:r>
              <a:rPr lang="en-US" b="1" dirty="0">
                <a:latin typeface="Comic Sans MS" pitchFamily="66" charset="0"/>
              </a:rPr>
              <a:t> Rome.	</a:t>
            </a:r>
          </a:p>
          <a:p>
            <a:pPr marL="0" indent="0">
              <a:buFontTx/>
              <a:buNone/>
            </a:pP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NOT:</a:t>
            </a:r>
            <a:r>
              <a:rPr lang="en-US" b="1" dirty="0">
                <a:latin typeface="Comic Sans MS" pitchFamily="66" charset="0"/>
              </a:rPr>
              <a:t>	</a:t>
            </a: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I was liking Rome.</a:t>
            </a:r>
          </a:p>
          <a:p>
            <a:pPr marL="0" indent="0">
              <a:buFontTx/>
              <a:buNone/>
            </a:pPr>
            <a:endParaRPr lang="en-US" b="1" dirty="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b="1" dirty="0">
                <a:latin typeface="Comic Sans MS" pitchFamily="66" charset="0"/>
              </a:rPr>
              <a:t>She </a:t>
            </a:r>
            <a:r>
              <a:rPr lang="en-US" b="1" dirty="0">
                <a:solidFill>
                  <a:srgbClr val="000099"/>
                </a:solidFill>
                <a:latin typeface="Comic Sans MS" pitchFamily="66" charset="0"/>
              </a:rPr>
              <a:t>had</a:t>
            </a:r>
            <a:r>
              <a:rPr lang="en-US" b="1" dirty="0">
                <a:latin typeface="Comic Sans MS" pitchFamily="66" charset="0"/>
              </a:rPr>
              <a:t> a headache.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NOT:</a:t>
            </a:r>
            <a:r>
              <a:rPr lang="en-US" b="1" dirty="0">
                <a:latin typeface="Comic Sans MS" pitchFamily="66" charset="0"/>
              </a:rPr>
              <a:t>	</a:t>
            </a: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She was having a headache.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b="1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b="1" dirty="0">
                <a:latin typeface="Comic Sans MS" pitchFamily="66" charset="0"/>
              </a:rPr>
              <a:t>I </a:t>
            </a:r>
            <a:r>
              <a:rPr lang="en-US" b="1" dirty="0">
                <a:solidFill>
                  <a:srgbClr val="000099"/>
                </a:solidFill>
                <a:latin typeface="Comic Sans MS" pitchFamily="66" charset="0"/>
              </a:rPr>
              <a:t>knew </a:t>
            </a:r>
            <a:r>
              <a:rPr lang="en-US" b="1" dirty="0">
                <a:latin typeface="Comic Sans MS" pitchFamily="66" charset="0"/>
              </a:rPr>
              <a:t>the answer.</a:t>
            </a:r>
          </a:p>
          <a:p>
            <a:pPr marL="0" indent="0">
              <a:buFontTx/>
              <a:buNone/>
            </a:pP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NOT:</a:t>
            </a:r>
            <a:r>
              <a:rPr lang="en-US" b="1" dirty="0">
                <a:latin typeface="Comic Sans MS" pitchFamily="66" charset="0"/>
              </a:rPr>
              <a:t>	</a:t>
            </a: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I was knowing the answer.</a:t>
            </a:r>
          </a:p>
        </p:txBody>
      </p:sp>
      <p:sp>
        <p:nvSpPr>
          <p:cNvPr id="53251" name="WordArt 3"/>
          <p:cNvSpPr>
            <a:spLocks noChangeArrowheads="1" noChangeShapeType="1" noTextEdit="1"/>
          </p:cNvSpPr>
          <p:nvPr/>
        </p:nvSpPr>
        <p:spPr bwMode="auto">
          <a:xfrm>
            <a:off x="2147888" y="2538413"/>
            <a:ext cx="3276600" cy="46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_____________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 flipV="1">
            <a:off x="2300288" y="4195763"/>
            <a:ext cx="4710112" cy="46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_____________</a:t>
            </a:r>
          </a:p>
        </p:txBody>
      </p:sp>
      <p:sp>
        <p:nvSpPr>
          <p:cNvPr id="53253" name="WordArt 5"/>
          <p:cNvSpPr>
            <a:spLocks noChangeArrowheads="1" noChangeShapeType="1" noTextEdit="1"/>
          </p:cNvSpPr>
          <p:nvPr/>
        </p:nvSpPr>
        <p:spPr bwMode="auto">
          <a:xfrm flipV="1">
            <a:off x="2257425" y="5876925"/>
            <a:ext cx="4905375" cy="55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_____________</a:t>
            </a:r>
          </a:p>
        </p:txBody>
      </p:sp>
      <p:pic>
        <p:nvPicPr>
          <p:cNvPr id="53254" name="Picture 6" descr="j04062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295400"/>
            <a:ext cx="2819400" cy="184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  <p:bldP spid="53251" grpId="0" animBg="1"/>
      <p:bldP spid="53252" grpId="0" animBg="1"/>
      <p:bldP spid="532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9" name="Picture 3" descr="1067h4923"/>
          <p:cNvPicPr>
            <a:picLocks noChangeAspect="1" noChangeArrowheads="1"/>
          </p:cNvPicPr>
          <p:nvPr/>
        </p:nvPicPr>
        <p:blipFill>
          <a:blip r:embed="rId3"/>
          <a:srcRect b="12500"/>
          <a:stretch>
            <a:fillRect/>
          </a:stretch>
        </p:blipFill>
        <p:spPr bwMode="auto">
          <a:xfrm>
            <a:off x="7008813" y="2743200"/>
            <a:ext cx="15414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4"/>
          <p:cNvSpPr>
            <a:spLocks noChangeArrowheads="1"/>
          </p:cNvSpPr>
          <p:nvPr/>
        </p:nvSpPr>
        <p:spPr bwMode="auto">
          <a:xfrm>
            <a:off x="228600" y="228600"/>
            <a:ext cx="8686800" cy="841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/>
              <a:t>Past Progressive &amp; Simple Past 1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1219200"/>
          </a:xfrm>
          <a:prstGeom prst="rect">
            <a:avLst/>
          </a:prstGeom>
          <a:solidFill>
            <a:srgbClr val="FCF4D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b"/>
          <a:lstStyle/>
          <a:p>
            <a:pPr algn="l">
              <a:lnSpc>
                <a:spcPct val="0"/>
              </a:lnSpc>
              <a:spcBef>
                <a:spcPct val="50000"/>
              </a:spcBef>
            </a:pPr>
            <a:endParaRPr lang="pt-BR" sz="3200" b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2293" name="Picture 6" descr="1320h0763 notepad with p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1295400" y="15621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Use </a:t>
            </a:r>
            <a:r>
              <a:rPr lang="en-US" sz="2400">
                <a:solidFill>
                  <a:schemeClr val="tx1"/>
                </a:solidFill>
              </a:rPr>
              <a:t>past progressive with simple past</a:t>
            </a:r>
            <a:r>
              <a:rPr lang="en-US" sz="2400" b="0">
                <a:solidFill>
                  <a:schemeClr val="tx1"/>
                </a:solidFill>
              </a:rPr>
              <a:t> to describe an action that was</a:t>
            </a:r>
            <a:r>
              <a:rPr lang="en-US" sz="2400" b="0" i="1">
                <a:solidFill>
                  <a:schemeClr val="tx1"/>
                </a:solidFill>
              </a:rPr>
              <a:t> </a:t>
            </a:r>
            <a:r>
              <a:rPr lang="en-US" sz="2400" b="0">
                <a:solidFill>
                  <a:schemeClr val="tx1"/>
                </a:solidFill>
              </a:rPr>
              <a:t>interrupted by another action.</a:t>
            </a:r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>
            <a:off x="5638800" y="56388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5257800" y="5400675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>
            <a:off x="1600200" y="6248400"/>
            <a:ext cx="640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3581400" y="5187950"/>
            <a:ext cx="1219200" cy="3968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stole</a:t>
            </a:r>
          </a:p>
        </p:txBody>
      </p:sp>
      <p:pic>
        <p:nvPicPr>
          <p:cNvPr id="178189" name="Picture 13" descr="1080h67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219450"/>
            <a:ext cx="1905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2667000" y="3124200"/>
            <a:ext cx="441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0">
                <a:solidFill>
                  <a:schemeClr val="tx1"/>
                </a:solidFill>
                <a:latin typeface="Arial" charset="0"/>
              </a:rPr>
              <a:t>They </a:t>
            </a:r>
            <a:r>
              <a:rPr lang="en-US" sz="28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were enjoying</a:t>
            </a:r>
            <a:r>
              <a:rPr lang="en-US" sz="2800" b="0">
                <a:solidFill>
                  <a:schemeClr val="tx1"/>
                </a:solidFill>
                <a:latin typeface="Arial" charset="0"/>
              </a:rPr>
              <a:t> the morning </a:t>
            </a:r>
            <a:r>
              <a:rPr lang="en-US" sz="2800">
                <a:latin typeface="Arial" charset="0"/>
              </a:rPr>
              <a:t>when </a:t>
            </a:r>
            <a:r>
              <a:rPr lang="en-US" sz="2800" b="0">
                <a:latin typeface="Arial" charset="0"/>
              </a:rPr>
              <a:t>the thief </a:t>
            </a:r>
            <a:r>
              <a:rPr lang="en-US" sz="2800">
                <a:latin typeface="Arial" charset="0"/>
              </a:rPr>
              <a:t>stole</a:t>
            </a:r>
            <a:r>
              <a:rPr lang="en-US" sz="2800" b="0">
                <a:latin typeface="Arial" charset="0"/>
              </a:rPr>
              <a:t> the briefcase.</a:t>
            </a:r>
          </a:p>
        </p:txBody>
      </p:sp>
      <p:sp>
        <p:nvSpPr>
          <p:cNvPr id="178191" name="Text Box 15"/>
          <p:cNvSpPr txBox="1">
            <a:spLocks noChangeArrowheads="1"/>
          </p:cNvSpPr>
          <p:nvPr/>
        </p:nvSpPr>
        <p:spPr bwMode="auto">
          <a:xfrm>
            <a:off x="838200" y="5715000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past</a:t>
            </a:r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7543800" y="5486400"/>
            <a:ext cx="10668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future</a:t>
            </a:r>
          </a:p>
        </p:txBody>
      </p:sp>
      <p:pic>
        <p:nvPicPr>
          <p:cNvPr id="178193" name="Picture 17" descr="1067h4923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716213"/>
            <a:ext cx="1878013" cy="2765425"/>
          </a:xfrm>
          <a:noFill/>
        </p:spPr>
      </p:pic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2667000" y="3124200"/>
            <a:ext cx="441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0">
                <a:solidFill>
                  <a:schemeClr val="tx1"/>
                </a:solidFill>
                <a:latin typeface="Arial" charset="0"/>
              </a:rPr>
              <a:t>They </a:t>
            </a:r>
            <a:r>
              <a:rPr lang="en-US" sz="2800">
                <a:solidFill>
                  <a:srgbClr val="63BD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were enjoying</a:t>
            </a:r>
            <a:r>
              <a:rPr lang="en-US" sz="2800" b="0">
                <a:solidFill>
                  <a:schemeClr val="tx1"/>
                </a:solidFill>
                <a:latin typeface="Arial" charset="0"/>
              </a:rPr>
              <a:t> the morning 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when </a:t>
            </a:r>
            <a:r>
              <a:rPr lang="en-US" sz="2800" b="0">
                <a:solidFill>
                  <a:schemeClr val="tx1"/>
                </a:solidFill>
                <a:latin typeface="Arial" charset="0"/>
              </a:rPr>
              <a:t>the thief </a:t>
            </a:r>
            <a:r>
              <a:rPr lang="en-US" sz="28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stole</a:t>
            </a:r>
            <a:r>
              <a:rPr lang="en-US" sz="2800" b="0">
                <a:solidFill>
                  <a:schemeClr val="tx1"/>
                </a:solidFill>
                <a:latin typeface="Arial" charset="0"/>
              </a:rPr>
              <a:t> the briefcase.</a:t>
            </a:r>
          </a:p>
        </p:txBody>
      </p:sp>
      <p:sp>
        <p:nvSpPr>
          <p:cNvPr id="178195" name="Text Box 19"/>
          <p:cNvSpPr txBox="1">
            <a:spLocks noChangeArrowheads="1"/>
          </p:cNvSpPr>
          <p:nvPr/>
        </p:nvSpPr>
        <p:spPr bwMode="auto">
          <a:xfrm>
            <a:off x="2209800" y="5835650"/>
            <a:ext cx="1981200" cy="396875"/>
          </a:xfrm>
          <a:prstGeom prst="rect">
            <a:avLst/>
          </a:prstGeom>
          <a:solidFill>
            <a:srgbClr val="63BD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were enjoying</a:t>
            </a:r>
          </a:p>
        </p:txBody>
      </p:sp>
      <p:sp>
        <p:nvSpPr>
          <p:cNvPr id="178178" name="Line 2"/>
          <p:cNvSpPr>
            <a:spLocks noChangeShapeType="1"/>
          </p:cNvSpPr>
          <p:nvPr/>
        </p:nvSpPr>
        <p:spPr bwMode="auto">
          <a:xfrm>
            <a:off x="4191000" y="55626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 animBg="1"/>
      <p:bldP spid="178185" grpId="0" animBg="1" autoUpdateAnimBg="0"/>
      <p:bldP spid="178186" grpId="0" animBg="1"/>
      <p:bldP spid="178188" grpId="0" animBg="1"/>
      <p:bldP spid="178190" grpId="0"/>
      <p:bldP spid="178191" grpId="0" animBg="1" autoUpdateAnimBg="0"/>
      <p:bldP spid="178192" grpId="0" animBg="1" autoUpdateAnimBg="0"/>
      <p:bldP spid="178194" grpId="0"/>
      <p:bldP spid="178195" grpId="0" animBg="1"/>
      <p:bldP spid="1781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/>
          <p:cNvSpPr>
            <a:spLocks noChangeArrowheads="1"/>
          </p:cNvSpPr>
          <p:nvPr/>
        </p:nvSpPr>
        <p:spPr bwMode="auto">
          <a:xfrm>
            <a:off x="304800" y="228600"/>
            <a:ext cx="8534400" cy="841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99190" dir="238833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/>
              <a:t>Past Progressive &amp; Simple Past 2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1219200"/>
          </a:xfrm>
          <a:prstGeom prst="rect">
            <a:avLst/>
          </a:prstGeom>
          <a:solidFill>
            <a:srgbClr val="FCF4DF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b"/>
          <a:lstStyle/>
          <a:p>
            <a:pPr algn="l">
              <a:lnSpc>
                <a:spcPct val="0"/>
              </a:lnSpc>
              <a:spcBef>
                <a:spcPct val="50000"/>
              </a:spcBef>
            </a:pPr>
            <a:endParaRPr lang="pt-BR" sz="3200" b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3316" name="Picture 5" descr="1320h0763 notepad with p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35100"/>
            <a:ext cx="8985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8778596" algn="ctr" rotWithShape="0">
              <a:srgbClr val="808080"/>
            </a:outerShdw>
          </a:effectLst>
        </p:spPr>
      </p:pic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1295400" y="16002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0">
                <a:solidFill>
                  <a:schemeClr val="tx1"/>
                </a:solidFill>
              </a:rPr>
              <a:t>Use </a:t>
            </a:r>
            <a:r>
              <a:rPr lang="en-US" sz="2400">
                <a:solidFill>
                  <a:schemeClr val="tx1"/>
                </a:solidFill>
              </a:rPr>
              <a:t>past progressive</a:t>
            </a:r>
            <a:r>
              <a:rPr lang="en-US" sz="2400" b="0">
                <a:solidFill>
                  <a:schemeClr val="tx1"/>
                </a:solidFill>
              </a:rPr>
              <a:t> for the action in progress. Use </a:t>
            </a:r>
            <a:r>
              <a:rPr lang="en-US" sz="2400" i="1">
                <a:solidFill>
                  <a:schemeClr val="tx1"/>
                </a:solidFill>
              </a:rPr>
              <a:t>when </a:t>
            </a:r>
            <a:r>
              <a:rPr lang="en-US" sz="2400" b="0">
                <a:solidFill>
                  <a:schemeClr val="tx1"/>
                </a:solidFill>
              </a:rPr>
              <a:t>and the </a:t>
            </a:r>
            <a:r>
              <a:rPr lang="en-US" sz="2400">
                <a:solidFill>
                  <a:schemeClr val="tx1"/>
                </a:solidFill>
              </a:rPr>
              <a:t>simple past</a:t>
            </a:r>
            <a:r>
              <a:rPr lang="en-US" sz="2400" b="0">
                <a:solidFill>
                  <a:schemeClr val="tx1"/>
                </a:solidFill>
              </a:rPr>
              <a:t> for the action that</a:t>
            </a:r>
            <a:r>
              <a:rPr lang="en-US" sz="2400" b="0" i="1">
                <a:solidFill>
                  <a:schemeClr val="tx1"/>
                </a:solidFill>
              </a:rPr>
              <a:t> </a:t>
            </a:r>
            <a:r>
              <a:rPr lang="en-US" sz="2400" b="0">
                <a:solidFill>
                  <a:schemeClr val="tx1"/>
                </a:solidFill>
              </a:rPr>
              <a:t>interrupts</a:t>
            </a:r>
            <a:r>
              <a:rPr lang="en-US" sz="2400" b="0" i="1">
                <a:solidFill>
                  <a:schemeClr val="tx1"/>
                </a:solidFill>
              </a:rPr>
              <a:t>.</a:t>
            </a:r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>
            <a:off x="5867400" y="56388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5486400" y="5400675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>
            <a:off x="1600200" y="6248400"/>
            <a:ext cx="647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3443288" y="5137150"/>
            <a:ext cx="1600200" cy="396875"/>
          </a:xfrm>
          <a:prstGeom prst="rect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snatched</a:t>
            </a:r>
            <a:r>
              <a:rPr lang="en-US" sz="200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2438400" y="3124200"/>
            <a:ext cx="441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0">
                <a:solidFill>
                  <a:schemeClr val="tx1"/>
                </a:solidFill>
                <a:latin typeface="Arial" charset="0"/>
              </a:rPr>
              <a:t>The man </a:t>
            </a:r>
            <a:r>
              <a:rPr lang="en-US" sz="280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was reading</a:t>
            </a:r>
            <a:r>
              <a:rPr lang="en-US" sz="2800" b="0">
                <a:solidFill>
                  <a:schemeClr val="tx1"/>
                </a:solidFill>
                <a:latin typeface="Arial" charset="0"/>
              </a:rPr>
              <a:t> the newspaper </a:t>
            </a:r>
            <a:r>
              <a:rPr lang="en-US" sz="2800">
                <a:latin typeface="Arial" charset="0"/>
              </a:rPr>
              <a:t>when </a:t>
            </a:r>
            <a:r>
              <a:rPr lang="en-US" sz="2800" b="0">
                <a:latin typeface="Arial" charset="0"/>
              </a:rPr>
              <a:t>the thief </a:t>
            </a:r>
            <a:r>
              <a:rPr lang="en-US" sz="2800">
                <a:latin typeface="Arial" charset="0"/>
              </a:rPr>
              <a:t>snatched</a:t>
            </a:r>
            <a:r>
              <a:rPr lang="en-US" sz="2800" b="0">
                <a:latin typeface="Arial" charset="0"/>
              </a:rPr>
              <a:t> his briefcase.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8382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past</a:t>
            </a: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7302500" y="5600700"/>
            <a:ext cx="1066800" cy="4254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future</a:t>
            </a:r>
          </a:p>
        </p:txBody>
      </p:sp>
      <p:pic>
        <p:nvPicPr>
          <p:cNvPr id="179215" name="Picture 15" descr="1067h4923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533400" y="2716213"/>
            <a:ext cx="1878013" cy="2765425"/>
          </a:xfrm>
          <a:noFill/>
        </p:spPr>
      </p:pic>
      <p:sp>
        <p:nvSpPr>
          <p:cNvPr id="179216" name="Text Box 16"/>
          <p:cNvSpPr txBox="1">
            <a:spLocks noChangeArrowheads="1"/>
          </p:cNvSpPr>
          <p:nvPr/>
        </p:nvSpPr>
        <p:spPr bwMode="auto">
          <a:xfrm>
            <a:off x="2438400" y="3124200"/>
            <a:ext cx="441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800" b="0">
                <a:solidFill>
                  <a:schemeClr val="tx1"/>
                </a:solidFill>
                <a:latin typeface="Arial" charset="0"/>
              </a:rPr>
              <a:t>The man </a:t>
            </a:r>
            <a:r>
              <a:rPr lang="en-US" sz="2800">
                <a:solidFill>
                  <a:srgbClr val="63BD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was reading</a:t>
            </a:r>
            <a:r>
              <a:rPr lang="en-US" sz="2800" b="0">
                <a:solidFill>
                  <a:schemeClr val="tx1"/>
                </a:solidFill>
                <a:latin typeface="Arial" charset="0"/>
              </a:rPr>
              <a:t> the newspaper </a:t>
            </a:r>
            <a:r>
              <a:rPr lang="en-US" sz="2800">
                <a:solidFill>
                  <a:schemeClr val="tx1"/>
                </a:solidFill>
                <a:latin typeface="Arial" charset="0"/>
              </a:rPr>
              <a:t>when </a:t>
            </a:r>
            <a:r>
              <a:rPr lang="en-US" sz="2800" b="0">
                <a:solidFill>
                  <a:schemeClr val="tx1"/>
                </a:solidFill>
                <a:latin typeface="Arial" charset="0"/>
              </a:rPr>
              <a:t>the thief </a:t>
            </a:r>
            <a:r>
              <a:rPr lang="en-US" sz="28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snatched</a:t>
            </a:r>
            <a:r>
              <a:rPr lang="en-US" sz="2800" b="0">
                <a:solidFill>
                  <a:schemeClr val="tx1"/>
                </a:solidFill>
                <a:latin typeface="Arial" charset="0"/>
              </a:rPr>
              <a:t> his briefcase.</a:t>
            </a:r>
          </a:p>
        </p:txBody>
      </p:sp>
      <p:pic>
        <p:nvPicPr>
          <p:cNvPr id="179217" name="Picture 17" descr="1062h6735"/>
          <p:cNvPicPr>
            <a:picLocks noChangeAspect="1" noChangeArrowheads="1"/>
          </p:cNvPicPr>
          <p:nvPr/>
        </p:nvPicPr>
        <p:blipFill>
          <a:blip r:embed="rId5"/>
          <a:srcRect r="27078"/>
          <a:stretch>
            <a:fillRect/>
          </a:stretch>
        </p:blipFill>
        <p:spPr bwMode="auto">
          <a:xfrm>
            <a:off x="6862763" y="3030538"/>
            <a:ext cx="1519237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18" name="Picture 18" descr="1090h3485"/>
          <p:cNvPicPr>
            <a:picLocks noChangeAspect="1" noChangeArrowheads="1"/>
          </p:cNvPicPr>
          <p:nvPr/>
        </p:nvPicPr>
        <p:blipFill>
          <a:blip r:embed="rId6"/>
          <a:srcRect l="80902" t="51117" b="10815"/>
          <a:stretch>
            <a:fillRect/>
          </a:stretch>
        </p:blipFill>
        <p:spPr bwMode="auto">
          <a:xfrm>
            <a:off x="1819275" y="4724400"/>
            <a:ext cx="695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19" name="Text Box 19"/>
          <p:cNvSpPr txBox="1">
            <a:spLocks noChangeArrowheads="1"/>
          </p:cNvSpPr>
          <p:nvPr/>
        </p:nvSpPr>
        <p:spPr bwMode="auto">
          <a:xfrm>
            <a:off x="2286000" y="5826125"/>
            <a:ext cx="1981200" cy="396875"/>
          </a:xfrm>
          <a:prstGeom prst="rect">
            <a:avLst/>
          </a:prstGeom>
          <a:solidFill>
            <a:srgbClr val="63BD3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was reading</a:t>
            </a:r>
          </a:p>
        </p:txBody>
      </p:sp>
      <p:sp>
        <p:nvSpPr>
          <p:cNvPr id="179202" name="Line 2"/>
          <p:cNvSpPr>
            <a:spLocks noChangeShapeType="1"/>
          </p:cNvSpPr>
          <p:nvPr/>
        </p:nvSpPr>
        <p:spPr bwMode="auto">
          <a:xfrm>
            <a:off x="4267200" y="5562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7" grpId="0" animBg="1"/>
      <p:bldP spid="179208" grpId="0" animBg="1" autoUpdateAnimBg="0"/>
      <p:bldP spid="179209" grpId="0" animBg="1"/>
      <p:bldP spid="179211" grpId="0" animBg="1"/>
      <p:bldP spid="179212" grpId="0"/>
      <p:bldP spid="179213" grpId="0" animBg="1" autoUpdateAnimBg="0"/>
      <p:bldP spid="179214" grpId="0" animBg="1" autoUpdateAnimBg="0"/>
      <p:bldP spid="179216" grpId="0"/>
      <p:bldP spid="179219" grpId="0" animBg="1"/>
      <p:bldP spid="1792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577850" y="6051550"/>
            <a:ext cx="734695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1. While the women </a:t>
            </a:r>
            <a:r>
              <a:rPr lang="en-US" sz="20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were talking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, they </a:t>
            </a:r>
            <a:r>
              <a:rPr lang="en-US" sz="20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were drinking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 tea.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558800" y="6096000"/>
            <a:ext cx="73660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2. While the sun </a:t>
            </a:r>
            <a:r>
              <a:rPr lang="en-US" sz="20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was shining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, the fountain </a:t>
            </a:r>
            <a:r>
              <a:rPr lang="en-US" sz="20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was splashing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546100" y="6049963"/>
            <a:ext cx="73787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3. While one man </a:t>
            </a:r>
            <a:r>
              <a:rPr lang="en-US" sz="20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was playing 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pool, the other man </a:t>
            </a:r>
            <a:r>
              <a:rPr lang="en-US" sz="20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was watching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533400" y="6019800"/>
            <a:ext cx="73914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4. While the woman </a:t>
            </a:r>
            <a:r>
              <a:rPr lang="en-US" sz="20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was not looking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, the toast </a:t>
            </a:r>
            <a:r>
              <a:rPr lang="en-US" sz="20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was    burning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482600" y="6042025"/>
            <a:ext cx="7518400" cy="7016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>
                <a:solidFill>
                  <a:schemeClr val="tx1"/>
                </a:solidFill>
                <a:latin typeface="Arial" charset="0"/>
              </a:rPr>
              <a:t>5. While the woman </a:t>
            </a:r>
            <a:r>
              <a:rPr lang="en-US" sz="20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was talking 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on the phone, the man </a:t>
            </a:r>
            <a:r>
              <a:rPr lang="en-US" sz="200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was sitting </a:t>
            </a:r>
            <a:r>
              <a:rPr lang="en-US" sz="2000">
                <a:solidFill>
                  <a:schemeClr val="tx1"/>
                </a:solidFill>
                <a:latin typeface="Arial" charset="0"/>
              </a:rPr>
              <a:t>in the chair.</a:t>
            </a:r>
          </a:p>
        </p:txBody>
      </p:sp>
      <p:pic>
        <p:nvPicPr>
          <p:cNvPr id="185355" name="Picture 11" descr="1084h4018"/>
          <p:cNvPicPr>
            <a:picLocks noChangeAspect="1" noChangeArrowheads="1"/>
          </p:cNvPicPr>
          <p:nvPr/>
        </p:nvPicPr>
        <p:blipFill>
          <a:blip r:embed="rId3"/>
          <a:srcRect l="16475" t="17647" r="14926" b="11765"/>
          <a:stretch>
            <a:fillRect/>
          </a:stretch>
        </p:blipFill>
        <p:spPr bwMode="auto">
          <a:xfrm>
            <a:off x="3168650" y="2638425"/>
            <a:ext cx="2089150" cy="25908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8" name="Text Box 2"/>
          <p:cNvSpPr txBox="1">
            <a:spLocks noChangeArrowheads="1"/>
          </p:cNvSpPr>
          <p:nvPr/>
        </p:nvSpPr>
        <p:spPr bwMode="auto">
          <a:xfrm>
            <a:off x="4724400" y="27305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Form sentences with </a:t>
            </a:r>
            <a:r>
              <a:rPr lang="en-US" sz="2400">
                <a:solidFill>
                  <a:schemeClr val="tx1"/>
                </a:solidFill>
              </a:rPr>
              <a:t>while</a:t>
            </a:r>
            <a:r>
              <a:rPr lang="en-US" sz="2400" i="1">
                <a:solidFill>
                  <a:schemeClr val="tx1"/>
                </a:solidFill>
              </a:rPr>
              <a:t>. Use the past progressive.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609600" y="2057400"/>
            <a:ext cx="7924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/>
              <a:t>While the man </a:t>
            </a:r>
            <a:r>
              <a:rPr lang="en-US" sz="200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 reading</a:t>
            </a:r>
            <a:r>
              <a:rPr lang="en-US" sz="2000" smtClean="0"/>
              <a:t>, the prisoner </a:t>
            </a:r>
            <a:r>
              <a:rPr lang="en-US" sz="2000" smtClean="0">
                <a:solidFill>
                  <a:srgbClr val="33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 stealing</a:t>
            </a:r>
            <a:r>
              <a:rPr lang="en-US" sz="2000" smtClean="0"/>
              <a:t> his wallet.          </a:t>
            </a:r>
          </a:p>
        </p:txBody>
      </p:sp>
      <p:sp>
        <p:nvSpPr>
          <p:cNvPr id="20490" name="AutoShape 4"/>
          <p:cNvSpPr>
            <a:spLocks noChangeArrowheads="1"/>
          </p:cNvSpPr>
          <p:nvPr/>
        </p:nvSpPr>
        <p:spPr bwMode="auto">
          <a:xfrm>
            <a:off x="0" y="227013"/>
            <a:ext cx="4570413" cy="841375"/>
          </a:xfrm>
          <a:prstGeom prst="homePlate">
            <a:avLst>
              <a:gd name="adj" fmla="val 135802"/>
            </a:avLst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68392" dir="4091915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en-US" sz="4400"/>
              <a:t>Practice 2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533400" y="1662113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 dirty="0">
                <a:solidFill>
                  <a:schemeClr val="tx1"/>
                </a:solidFill>
              </a:rPr>
              <a:t>Example</a:t>
            </a:r>
            <a:r>
              <a:rPr lang="en-US" sz="2000" dirty="0">
                <a:solidFill>
                  <a:schemeClr val="tx1"/>
                </a:solidFill>
              </a:rPr>
              <a:t>:   read / steal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533400" y="53340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1.  talk / drink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533400" y="56546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2.  shine / splash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3252788" y="53498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3.  play / watch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6629400" y="5335588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4. not look / burn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6629400" y="5640388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5.  talk / sit</a:t>
            </a:r>
          </a:p>
        </p:txBody>
      </p:sp>
      <p:pic>
        <p:nvPicPr>
          <p:cNvPr id="185372" name="Picture 28" descr="fountain and t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2667000"/>
            <a:ext cx="1882775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5373" name="Picture 29" descr="pool play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933700"/>
            <a:ext cx="3048000" cy="20399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85374" name="Picture 30" descr="toast bur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6700" y="2667000"/>
            <a:ext cx="19939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53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53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5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8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8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8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 animBg="1"/>
      <p:bldP spid="185360" grpId="0" animBg="1"/>
      <p:bldP spid="185361" grpId="0" animBg="1"/>
      <p:bldP spid="185361" grpId="1" animBg="1"/>
      <p:bldP spid="185362" grpId="0" animBg="1"/>
      <p:bldP spid="185362" grpId="1" animBg="1"/>
      <p:bldP spid="185363" grpId="0" animBg="1"/>
      <p:bldP spid="185347" grpId="0" build="p" animBg="1"/>
      <p:bldP spid="185349" grpId="0"/>
      <p:bldP spid="185350" grpId="0"/>
      <p:bldP spid="185350" grpId="1"/>
      <p:bldP spid="185356" grpId="0"/>
      <p:bldP spid="185356" grpId="1"/>
      <p:bldP spid="185357" grpId="0"/>
      <p:bldP spid="185357" grpId="1"/>
      <p:bldP spid="185358" grpId="0"/>
      <p:bldP spid="185358" grpId="1"/>
      <p:bldP spid="1853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pring Flower Yel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Group 26"/>
          <p:cNvGraphicFramePr>
            <a:graphicFrameLocks/>
          </p:cNvGraphicFramePr>
          <p:nvPr/>
        </p:nvGraphicFramePr>
        <p:xfrm>
          <a:off x="428596" y="857232"/>
          <a:ext cx="8464579" cy="4870470"/>
        </p:xfrm>
        <a:graphic>
          <a:graphicData uri="http://schemas.openxmlformats.org/drawingml/2006/table">
            <a:tbl>
              <a:tblPr/>
              <a:tblGrid>
                <a:gridCol w="4233108"/>
                <a:gridCol w="4231471"/>
              </a:tblGrid>
              <a:tr h="495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PAST SIMPLE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PAST CONTINUOUS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48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PARA  HABLAR DE UNA 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ACCIÓN ACABADA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EN UN TIEMPO 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ANTES DE AHORA EN UN MOMENTO DETERMINADO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. </a:t>
                      </a: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John Cabot </a:t>
                      </a: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sailed 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to America in 1498. 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EXPRESIONES DE PASADO SIMPLE: 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frecuencia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: </a:t>
                      </a:r>
                      <a:r>
                        <a:rPr kumimoji="0" lang="en-GB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often, sometimes, always;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un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punto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determinado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en el 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tiempo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: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GB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last week, when I was a child, yesterday, six weeks ago.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un punto no determinado en el tiempo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: </a:t>
                      </a:r>
                      <a:r>
                        <a:rPr kumimoji="0" 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the</a:t>
                      </a: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other</a:t>
                      </a: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day</a:t>
                      </a: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, </a:t>
                      </a:r>
                      <a:r>
                        <a:rPr kumimoji="0" 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ages</a:t>
                      </a: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ago</a:t>
                      </a: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, a </a:t>
                      </a:r>
                      <a:r>
                        <a:rPr kumimoji="0" 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long</a:t>
                      </a: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time </a:t>
                      </a:r>
                      <a:r>
                        <a:rPr kumimoji="0" lang="es-ES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ago</a:t>
                      </a:r>
                      <a:r>
                        <a:rPr kumimoji="0" lang="es-E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etc.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Ejemplos:</a:t>
                      </a: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Yesterday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, I </a:t>
                      </a: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arrived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in Geneva.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She 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always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played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the piano 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when she was a child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.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EXPRESA UNA  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ACCIÓN  LARGA O INCOMPLETA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EN EL PASADO: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"I </a:t>
                      </a: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was going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to spend the day at the beach but I've decided to go on an excursion instead.</a:t>
                      </a:r>
                      <a:r>
                        <a:rPr kumimoji="0" lang="en-GB" altLang="es-E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”</a:t>
                      </a: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PARA DESCRIBIR UNA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ACCIÓN LARGA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INTERRUMPIDA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POR OTRA CORTA: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“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I </a:t>
                      </a: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was having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a beautiful dream when the alarm clock rang.</a:t>
                      </a:r>
                      <a:r>
                        <a:rPr kumimoji="0" lang="en-GB" altLang="es-E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“</a:t>
                      </a: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PARA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DESCRIBIR EL CONTEXTO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EN QUE SE DESARROLLA UNA ACCIÓN: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“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It </a:t>
                      </a: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was getting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dark. The prince </a:t>
                      </a:r>
                      <a:r>
                        <a:rPr kumimoji="0" lang="en-GB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was walking</a:t>
                      </a:r>
                      <a:r>
                        <a:rPr kumimoji="0" lang="en-GB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 silently around the hall...</a:t>
                      </a:r>
                      <a:r>
                        <a:rPr kumimoji="0" lang="en-GB" altLang="es-E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MS PGothic" pitchFamily="34" charset="-128"/>
                        </a:rPr>
                        <a:t>”</a:t>
                      </a:r>
                      <a:endParaRPr kumimoji="0" lang="es-ES" altLang="ja-JP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utumn leaves yell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4143372" y="3200400"/>
            <a:ext cx="7696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Exercise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 1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Exercise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 2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s-E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pring Flower Right Frame    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457200"/>
            <a:ext cx="4038600" cy="56737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4000" b="1">
                <a:solidFill>
                  <a:srgbClr val="000099"/>
                </a:solidFill>
                <a:latin typeface="Comic Sans MS" pitchFamily="66" charset="0"/>
              </a:rPr>
              <a:t>Use the </a:t>
            </a:r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simple past</a:t>
            </a:r>
            <a:r>
              <a:rPr lang="en-US" sz="4000" b="1">
                <a:solidFill>
                  <a:srgbClr val="000099"/>
                </a:solidFill>
                <a:latin typeface="Comic Sans MS" pitchFamily="66" charset="0"/>
              </a:rPr>
              <a:t> for: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800" b="1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3100" b="1">
                <a:solidFill>
                  <a:srgbClr val="000099"/>
                </a:solidFill>
                <a:latin typeface="Comic Sans MS" pitchFamily="66" charset="0"/>
              </a:rPr>
              <a:t>1) action that happened in the past and is . . .</a:t>
            </a:r>
            <a:endParaRPr lang="en-US" sz="2700" b="1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100" b="1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3100" b="1">
                <a:solidFill>
                  <a:srgbClr val="000099"/>
                </a:solidFill>
                <a:latin typeface="Comic Sans MS" pitchFamily="66" charset="0"/>
              </a:rPr>
              <a:t>over, done, finished</a:t>
            </a:r>
            <a:r>
              <a:rPr lang="en-US" sz="3500" b="1">
                <a:solidFill>
                  <a:srgbClr val="990000"/>
                </a:solidFill>
                <a:latin typeface="Comic Sans MS" pitchFamily="66" charset="0"/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>
                <a:latin typeface="Comic Sans MS" pitchFamily="66" charset="0"/>
              </a:rPr>
              <a:t>	</a:t>
            </a:r>
            <a:endParaRPr lang="en-US" sz="4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00600" y="461963"/>
            <a:ext cx="4038600" cy="55975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3600" b="1">
                <a:solidFill>
                  <a:srgbClr val="000099"/>
                </a:solidFill>
                <a:latin typeface="Comic Sans MS" pitchFamily="66" charset="0"/>
              </a:rPr>
              <a:t>Use the </a:t>
            </a:r>
            <a:r>
              <a:rPr lang="en-US" sz="3600" b="1">
                <a:solidFill>
                  <a:srgbClr val="800000"/>
                </a:solidFill>
                <a:latin typeface="Comic Sans MS" pitchFamily="66" charset="0"/>
              </a:rPr>
              <a:t>past continuous</a:t>
            </a:r>
            <a:r>
              <a:rPr lang="en-US" sz="3600" b="1">
                <a:solidFill>
                  <a:srgbClr val="000099"/>
                </a:solidFill>
                <a:latin typeface="Comic Sans MS" pitchFamily="66" charset="0"/>
              </a:rPr>
              <a:t> for:</a:t>
            </a:r>
          </a:p>
          <a:p>
            <a:pPr marL="0" indent="0">
              <a:buFontTx/>
              <a:buNone/>
            </a:pPr>
            <a:endParaRPr lang="en-US" sz="1200" b="1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buFontTx/>
              <a:buAutoNum type="arabicParenR"/>
            </a:pPr>
            <a:r>
              <a:rPr lang="en-US" sz="2700" b="1">
                <a:solidFill>
                  <a:srgbClr val="000099"/>
                </a:solidFill>
                <a:latin typeface="Comic Sans MS" pitchFamily="66" charset="0"/>
              </a:rPr>
              <a:t> action that was in progress at a specific point in the past    </a:t>
            </a:r>
            <a:r>
              <a:rPr lang="en-US" sz="2700" b="1">
                <a:solidFill>
                  <a:schemeClr val="tx2"/>
                </a:solidFill>
                <a:latin typeface="Comic Sans MS" pitchFamily="66" charset="0"/>
              </a:rPr>
              <a:t>OR</a:t>
            </a:r>
          </a:p>
          <a:p>
            <a:pPr marL="0" indent="0">
              <a:buFontTx/>
              <a:buNone/>
            </a:pPr>
            <a:endParaRPr lang="en-US" sz="2100" b="1">
              <a:solidFill>
                <a:schemeClr val="tx2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sz="2700" b="1">
                <a:solidFill>
                  <a:srgbClr val="000099"/>
                </a:solidFill>
                <a:latin typeface="Comic Sans MS" pitchFamily="66" charset="0"/>
              </a:rPr>
              <a:t>2) focusing on an action that continued for a long time in the past</a:t>
            </a:r>
            <a:endParaRPr lang="en-US" b="1">
              <a:solidFill>
                <a:srgbClr val="000099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sz="1600">
                <a:latin typeface="Comic Sans MS" pitchFamily="66" charset="0"/>
              </a:rPr>
              <a:t>	</a:t>
            </a:r>
            <a:endParaRPr lang="en-US" b="1" u="sng">
              <a:solidFill>
                <a:srgbClr val="000000"/>
              </a:solidFill>
            </a:endParaRP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3333750" y="5915025"/>
            <a:ext cx="5410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Examples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  <p:bldP spid="14342" grpId="0" build="p"/>
      <p:bldP spid="143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Pastel Flow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572660" cy="6920835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381000"/>
            <a:ext cx="8382000" cy="57451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/>
              <a:t>	</a:t>
            </a:r>
            <a:r>
              <a:rPr lang="en-US" b="1">
                <a:solidFill>
                  <a:srgbClr val="000000"/>
                </a:solidFill>
                <a:latin typeface="Comic Sans MS" pitchFamily="66" charset="0"/>
              </a:rPr>
              <a:t>Simple Past (Examples)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800" b="1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000000"/>
                </a:solidFill>
                <a:latin typeface="Comic Sans MS" pitchFamily="66" charset="0"/>
              </a:rPr>
              <a:t>Action that was completed in the past: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400" b="1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800000"/>
                </a:solidFill>
                <a:latin typeface="Comic Sans MS" pitchFamily="66" charset="0"/>
              </a:rPr>
              <a:t>Tom </a:t>
            </a:r>
            <a:r>
              <a:rPr lang="en-US" b="1">
                <a:solidFill>
                  <a:srgbClr val="000099"/>
                </a:solidFill>
                <a:latin typeface="Comic Sans MS" pitchFamily="66" charset="0"/>
              </a:rPr>
              <a:t>went</a:t>
            </a:r>
            <a:r>
              <a:rPr lang="en-US" b="1">
                <a:solidFill>
                  <a:srgbClr val="800000"/>
                </a:solidFill>
                <a:latin typeface="Comic Sans MS" pitchFamily="66" charset="0"/>
              </a:rPr>
              <a:t> fishing last week.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800000"/>
                </a:solidFill>
                <a:latin typeface="Comic Sans MS" pitchFamily="66" charset="0"/>
              </a:rPr>
              <a:t>I </a:t>
            </a:r>
            <a:r>
              <a:rPr lang="en-US" b="1">
                <a:solidFill>
                  <a:srgbClr val="000099"/>
                </a:solidFill>
                <a:latin typeface="Comic Sans MS" pitchFamily="66" charset="0"/>
              </a:rPr>
              <a:t>worked</a:t>
            </a:r>
            <a:r>
              <a:rPr lang="en-US" b="1">
                <a:solidFill>
                  <a:srgbClr val="800000"/>
                </a:solidFill>
                <a:latin typeface="Comic Sans MS" pitchFamily="66" charset="0"/>
              </a:rPr>
              <a:t> until 2:00 p.m. yesterday.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400" b="1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800000"/>
                </a:solidFill>
                <a:latin typeface="Comic Sans MS" pitchFamily="66" charset="0"/>
              </a:rPr>
              <a:t>My family </a:t>
            </a:r>
            <a:r>
              <a:rPr lang="en-US" b="1">
                <a:solidFill>
                  <a:srgbClr val="000099"/>
                </a:solidFill>
                <a:latin typeface="Comic Sans MS" pitchFamily="66" charset="0"/>
              </a:rPr>
              <a:t>came</a:t>
            </a:r>
            <a:r>
              <a:rPr lang="en-US" b="1">
                <a:solidFill>
                  <a:srgbClr val="800000"/>
                </a:solidFill>
                <a:latin typeface="Comic Sans MS" pitchFamily="66" charset="0"/>
              </a:rPr>
              <a:t> to visit me last year.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b="1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*Time Expressions frequently used with the simple past: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006600"/>
                </a:solidFill>
                <a:latin typeface="Comic Sans MS" pitchFamily="66" charset="0"/>
              </a:rPr>
              <a:t>yesterday, last ______, 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>
                <a:solidFill>
                  <a:srgbClr val="006600"/>
                </a:solidFill>
                <a:latin typeface="Comic Sans MS" pitchFamily="66" charset="0"/>
              </a:rPr>
              <a:t>past dates (in 1990), _____ ago, etc.	</a:t>
            </a:r>
          </a:p>
        </p:txBody>
      </p:sp>
      <p:pic>
        <p:nvPicPr>
          <p:cNvPr id="39939" name="Picture 3" descr="j02889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804863"/>
            <a:ext cx="1700213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imple flower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-214338"/>
            <a:ext cx="8153400" cy="6248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en-US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Comic Sans MS" pitchFamily="66" charset="0"/>
              </a:rPr>
              <a:t>Past </a:t>
            </a: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Continuous (Examples)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Action that was in progress at a particular point in the past: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At 2:00 yesterday, Tom </a:t>
            </a:r>
            <a:r>
              <a:rPr lang="en-US" b="1" dirty="0">
                <a:solidFill>
                  <a:srgbClr val="000099"/>
                </a:solidFill>
                <a:latin typeface="Comic Sans MS" pitchFamily="66" charset="0"/>
              </a:rPr>
              <a:t>was playing</a:t>
            </a: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 soccer.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000" b="1" dirty="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000" b="1" dirty="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1000" b="1" dirty="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Sophia wasn’t home last night when I called her.  I think she </a:t>
            </a:r>
            <a:r>
              <a:rPr lang="en-US" b="1" dirty="0">
                <a:solidFill>
                  <a:srgbClr val="000099"/>
                </a:solidFill>
                <a:latin typeface="Comic Sans MS" pitchFamily="66" charset="0"/>
              </a:rPr>
              <a:t>was working.</a:t>
            </a: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endParaRPr lang="en-US" sz="1400" b="1" dirty="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b="1" dirty="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	Lisa </a:t>
            </a: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and her husband </a:t>
            </a:r>
            <a:r>
              <a:rPr lang="en-US" b="1" dirty="0">
                <a:solidFill>
                  <a:srgbClr val="000099"/>
                </a:solidFill>
                <a:latin typeface="Comic Sans MS" pitchFamily="66" charset="0"/>
              </a:rPr>
              <a:t>were visiting</a:t>
            </a: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Comic Sans MS" pitchFamily="66" charset="0"/>
              </a:rPr>
              <a:t>		us </a:t>
            </a: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last week.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b="1" dirty="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40964" name="Picture 4" descr="j00787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9141">
            <a:off x="7239000" y="1066800"/>
            <a:ext cx="190500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reen Leaves Ve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676"/>
            <a:ext cx="9144000" cy="6924676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428596" y="0"/>
            <a:ext cx="5638800" cy="650083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endParaRPr lang="en-US" sz="60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6000" b="1" dirty="0" smtClean="0">
                <a:solidFill>
                  <a:srgbClr val="000000"/>
                </a:solidFill>
                <a:latin typeface="Comic Sans MS" pitchFamily="66" charset="0"/>
              </a:rPr>
              <a:t>Grammar </a:t>
            </a:r>
            <a:r>
              <a:rPr lang="en-US" sz="6000" b="1" dirty="0">
                <a:solidFill>
                  <a:srgbClr val="000000"/>
                </a:solidFill>
                <a:latin typeface="Comic Sans MS" pitchFamily="66" charset="0"/>
              </a:rPr>
              <a:t>Structure</a:t>
            </a:r>
            <a:r>
              <a:rPr lang="en-US" sz="6000" b="1" dirty="0" smtClean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60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60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54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Here are some reminders about how to </a:t>
            </a:r>
            <a:r>
              <a:rPr lang="en-US" b="1" dirty="0">
                <a:solidFill>
                  <a:srgbClr val="000099"/>
                </a:solidFill>
                <a:latin typeface="Comic Sans MS" pitchFamily="66" charset="0"/>
              </a:rPr>
              <a:t>make</a:t>
            </a:r>
            <a:r>
              <a:rPr lang="en-US" b="1" dirty="0">
                <a:solidFill>
                  <a:srgbClr val="000000"/>
                </a:solidFill>
                <a:latin typeface="Comic Sans MS" pitchFamily="66" charset="0"/>
              </a:rPr>
              <a:t> the simple past and past continuous:</a:t>
            </a:r>
          </a:p>
        </p:txBody>
      </p:sp>
      <p:pic>
        <p:nvPicPr>
          <p:cNvPr id="18436" name="Picture 4" descr="j00787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286000"/>
            <a:ext cx="1622425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Yellow and Blue Flowers - A Touch of Sum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229600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>
                <a:solidFill>
                  <a:srgbClr val="000000"/>
                </a:solidFill>
                <a:latin typeface="Comic Sans MS" pitchFamily="66" charset="0"/>
              </a:rPr>
              <a:t>Don’t forget that VERB BE is part of this structure.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b="1">
                <a:solidFill>
                  <a:srgbClr val="000000"/>
                </a:solidFill>
                <a:latin typeface="Comic Sans MS" pitchFamily="66" charset="0"/>
              </a:rPr>
              <a:t>I, He, She, It</a:t>
            </a: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WAS</a:t>
            </a:r>
          </a:p>
          <a:p>
            <a:pPr marL="0" indent="0">
              <a:buFontTx/>
              <a:buNone/>
            </a:pPr>
            <a:r>
              <a:rPr lang="en-US" b="1">
                <a:solidFill>
                  <a:srgbClr val="000000"/>
                </a:solidFill>
                <a:latin typeface="Comic Sans MS" pitchFamily="66" charset="0"/>
              </a:rPr>
              <a:t>You, We, They</a:t>
            </a: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4000" b="1">
                <a:solidFill>
                  <a:srgbClr val="800000"/>
                </a:solidFill>
                <a:latin typeface="Comic Sans MS" pitchFamily="66" charset="0"/>
              </a:rPr>
              <a:t>WERE</a:t>
            </a:r>
            <a:endParaRPr lang="en-US" sz="400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sz="360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The Past Continuous: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6934200" y="3276600"/>
            <a:ext cx="1981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verb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-ING</a:t>
            </a: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5486400" y="3505200"/>
            <a:ext cx="1219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6" grpId="0" animBg="1"/>
      <p:bldP spid="491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utterflies and Flow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0760"/>
            <a:ext cx="9358346" cy="7018760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0" y="428604"/>
            <a:ext cx="8229600" cy="57451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4400" b="1" dirty="0">
                <a:solidFill>
                  <a:srgbClr val="800000"/>
                </a:solidFill>
                <a:latin typeface="Comic Sans MS" pitchFamily="66" charset="0"/>
              </a:rPr>
              <a:t>Examples:</a:t>
            </a:r>
            <a:endParaRPr lang="en-US" sz="4400" b="1" dirty="0">
              <a:latin typeface="Comic Sans MS" pitchFamily="66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My mom </a:t>
            </a: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was trying</a:t>
            </a:r>
            <a:r>
              <a:rPr lang="en-US" b="1" dirty="0">
                <a:latin typeface="Comic Sans MS" pitchFamily="66" charset="0"/>
              </a:rPr>
              <a:t> to call me last night, but I wasn’t home.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4400" b="1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The kids </a:t>
            </a: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were studying</a:t>
            </a:r>
            <a:r>
              <a:rPr lang="en-US" b="1" dirty="0">
                <a:latin typeface="Comic Sans MS" pitchFamily="66" charset="0"/>
              </a:rPr>
              <a:t> last night at 9:00.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b="1" dirty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>
                <a:latin typeface="Comic Sans MS" pitchFamily="66" charset="0"/>
              </a:rPr>
              <a:t>I </a:t>
            </a:r>
            <a:r>
              <a:rPr lang="en-US" b="1" dirty="0">
                <a:solidFill>
                  <a:srgbClr val="800000"/>
                </a:solidFill>
                <a:latin typeface="Comic Sans MS" pitchFamily="66" charset="0"/>
              </a:rPr>
              <a:t>was cleaning</a:t>
            </a:r>
            <a:r>
              <a:rPr lang="en-US" b="1" dirty="0">
                <a:latin typeface="Comic Sans MS" pitchFamily="66" charset="0"/>
              </a:rPr>
              <a:t> my house all day yesterday. </a:t>
            </a:r>
          </a:p>
        </p:txBody>
      </p:sp>
      <p:pic>
        <p:nvPicPr>
          <p:cNvPr id="50180" name="Picture 4" descr="j04122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43182"/>
            <a:ext cx="1000132" cy="1019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ky, flowers, butterf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en-US" b="1">
                <a:solidFill>
                  <a:srgbClr val="800000"/>
                </a:solidFill>
                <a:latin typeface="Comic Sans MS" pitchFamily="66" charset="0"/>
              </a:rPr>
              <a:t>Past Continuous</a:t>
            </a:r>
            <a:r>
              <a:rPr lang="en-US" b="1">
                <a:latin typeface="Comic Sans MS" pitchFamily="66" charset="0"/>
              </a:rPr>
              <a:t> (Negative)</a:t>
            </a:r>
          </a:p>
          <a:p>
            <a:pPr marL="0" indent="0" algn="ctr"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b="1">
                <a:latin typeface="Comic Sans MS" pitchFamily="66" charset="0"/>
              </a:rPr>
              <a:t>For this tense, simply ADD the word </a:t>
            </a:r>
            <a:r>
              <a:rPr lang="en-US" b="1">
                <a:solidFill>
                  <a:srgbClr val="000099"/>
                </a:solidFill>
                <a:latin typeface="Comic Sans MS" pitchFamily="66" charset="0"/>
              </a:rPr>
              <a:t>NOT</a:t>
            </a:r>
            <a:r>
              <a:rPr lang="en-US" b="1">
                <a:latin typeface="Comic Sans MS" pitchFamily="66" charset="0"/>
              </a:rPr>
              <a:t> after the verb BE.</a:t>
            </a:r>
          </a:p>
          <a:p>
            <a:pPr marL="0" indent="0"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b="1">
                <a:latin typeface="Comic Sans MS" pitchFamily="66" charset="0"/>
              </a:rPr>
              <a:t>They were arguing last night.</a:t>
            </a:r>
          </a:p>
          <a:p>
            <a:pPr marL="0" indent="0">
              <a:buFontTx/>
              <a:buNone/>
            </a:pPr>
            <a:r>
              <a:rPr lang="en-US" b="1">
                <a:latin typeface="Comic Sans MS" pitchFamily="66" charset="0"/>
              </a:rPr>
              <a:t>They were </a:t>
            </a:r>
            <a:r>
              <a:rPr lang="en-US" b="1">
                <a:solidFill>
                  <a:srgbClr val="800000"/>
                </a:solidFill>
                <a:latin typeface="Comic Sans MS" pitchFamily="66" charset="0"/>
              </a:rPr>
              <a:t>NOT</a:t>
            </a:r>
            <a:r>
              <a:rPr lang="en-US" b="1">
                <a:latin typeface="Comic Sans MS" pitchFamily="66" charset="0"/>
              </a:rPr>
              <a:t> arguing last night.</a:t>
            </a:r>
          </a:p>
          <a:p>
            <a:pPr marL="0" indent="0"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b="1">
                <a:latin typeface="Comic Sans MS" pitchFamily="66" charset="0"/>
              </a:rPr>
              <a:t>She was yelling at me.</a:t>
            </a:r>
          </a:p>
          <a:p>
            <a:pPr marL="0" indent="0">
              <a:buFontTx/>
              <a:buNone/>
            </a:pPr>
            <a:r>
              <a:rPr lang="en-US" b="1">
                <a:latin typeface="Comic Sans MS" pitchFamily="66" charset="0"/>
              </a:rPr>
              <a:t>She was </a:t>
            </a:r>
            <a:r>
              <a:rPr lang="en-US" b="1">
                <a:solidFill>
                  <a:srgbClr val="800000"/>
                </a:solidFill>
                <a:latin typeface="Comic Sans MS" pitchFamily="66" charset="0"/>
              </a:rPr>
              <a:t>NOT</a:t>
            </a:r>
            <a:r>
              <a:rPr lang="en-US" b="1">
                <a:latin typeface="Comic Sans MS" pitchFamily="66" charset="0"/>
              </a:rPr>
              <a:t> yelling at me.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ttractive Color - Silk Flower 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1643042" y="0"/>
            <a:ext cx="7500958" cy="68580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800000"/>
                </a:solidFill>
                <a:latin typeface="Comic Sans MS" pitchFamily="66" charset="0"/>
              </a:rPr>
              <a:t>Important Note about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800000"/>
                </a:solidFill>
                <a:latin typeface="Comic Sans MS" pitchFamily="66" charset="0"/>
              </a:rPr>
              <a:t>Past Continuous!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Some verbs are NOT typically used in the continuous tense.  Instead, we prefer to use these verbs in the simple tenses (simple present or past). 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These verbs are called </a:t>
            </a:r>
            <a:r>
              <a:rPr lang="en-US" sz="2400" b="1" dirty="0">
                <a:solidFill>
                  <a:srgbClr val="000099"/>
                </a:solidFill>
                <a:latin typeface="Comic Sans MS" pitchFamily="66" charset="0"/>
              </a:rPr>
              <a:t>STATIVE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(or non-action) verbs. Here are some examples: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Comic Sans MS" pitchFamily="66" charset="0"/>
              </a:rPr>
              <a:t>	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06600"/>
                </a:solidFill>
                <a:latin typeface="Comic Sans MS" pitchFamily="66" charset="0"/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  <a:latin typeface="Comic Sans MS" pitchFamily="66" charset="0"/>
              </a:rPr>
              <a:t>want</a:t>
            </a:r>
            <a:r>
              <a:rPr lang="en-US" sz="2400" b="1" dirty="0">
                <a:solidFill>
                  <a:srgbClr val="006600"/>
                </a:solidFill>
                <a:latin typeface="Comic Sans MS" pitchFamily="66" charset="0"/>
              </a:rPr>
              <a:t>		like	</a:t>
            </a:r>
            <a:r>
              <a:rPr lang="en-US" sz="2400" b="1" dirty="0" smtClean="0">
                <a:solidFill>
                  <a:srgbClr val="006600"/>
                </a:solidFill>
                <a:latin typeface="Comic Sans MS" pitchFamily="66" charset="0"/>
              </a:rPr>
              <a:t>love</a:t>
            </a:r>
            <a:r>
              <a:rPr lang="en-US" sz="2400" b="1" dirty="0">
                <a:solidFill>
                  <a:srgbClr val="006600"/>
                </a:solidFill>
                <a:latin typeface="Comic Sans MS" pitchFamily="66" charset="0"/>
              </a:rPr>
              <a:t>		hate	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Comic Sans MS" pitchFamily="66" charset="0"/>
              </a:rPr>
              <a:t>	know</a:t>
            </a:r>
            <a:r>
              <a:rPr lang="en-US" sz="2400" b="1" dirty="0">
                <a:solidFill>
                  <a:srgbClr val="006600"/>
                </a:solidFill>
                <a:latin typeface="Comic Sans MS" pitchFamily="66" charset="0"/>
              </a:rPr>
              <a:t>	need	</a:t>
            </a:r>
            <a:r>
              <a:rPr lang="en-US" sz="2400" b="1" dirty="0" smtClean="0">
                <a:solidFill>
                  <a:srgbClr val="006600"/>
                </a:solidFill>
                <a:latin typeface="Comic Sans MS" pitchFamily="66" charset="0"/>
              </a:rPr>
              <a:t>see</a:t>
            </a:r>
            <a:r>
              <a:rPr lang="en-US" sz="2400" b="1" dirty="0">
                <a:solidFill>
                  <a:srgbClr val="006600"/>
                </a:solidFill>
                <a:latin typeface="Comic Sans MS" pitchFamily="66" charset="0"/>
              </a:rPr>
              <a:t>		hear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Comic Sans MS" pitchFamily="66" charset="0"/>
              </a:rPr>
              <a:t>	believe</a:t>
            </a:r>
            <a:r>
              <a:rPr lang="en-US" sz="2400" b="1" dirty="0">
                <a:solidFill>
                  <a:srgbClr val="006600"/>
                </a:solidFill>
                <a:latin typeface="Comic Sans MS" pitchFamily="66" charset="0"/>
              </a:rPr>
              <a:t>	understand	have (possession)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Comic Sans MS" pitchFamily="66" charset="0"/>
              </a:rPr>
              <a:t>	Forget</a:t>
            </a:r>
            <a:r>
              <a:rPr lang="en-US" sz="2400" b="1" dirty="0">
                <a:solidFill>
                  <a:srgbClr val="006600"/>
                </a:solidFill>
                <a:latin typeface="Comic Sans MS" pitchFamily="66" charset="0"/>
              </a:rPr>
              <a:t>	remember	belong</a:t>
            </a:r>
            <a:r>
              <a:rPr lang="en-US" b="1" dirty="0">
                <a:solidFill>
                  <a:srgbClr val="006600"/>
                </a:solidFill>
                <a:latin typeface="Comic Sans MS" pitchFamily="66" charset="0"/>
              </a:rPr>
              <a:t>		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b="1" dirty="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</TotalTime>
  <Words>751</Words>
  <Application>Microsoft Office PowerPoint</Application>
  <PresentationFormat>Presentación en pantalla (4:3)</PresentationFormat>
  <Paragraphs>157</Paragraphs>
  <Slides>15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Concurrencia</vt:lpstr>
      <vt:lpstr>Simple Past vs. Past Continuous</vt:lpstr>
      <vt:lpstr>Presentación de PowerPoint</vt:lpstr>
      <vt:lpstr>Presentación de PowerPoint</vt:lpstr>
      <vt:lpstr>Presentación de PowerPoint</vt:lpstr>
      <vt:lpstr>Presentación de PowerPoint</vt:lpstr>
      <vt:lpstr>The Past Continuous: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María José Herrera Viniegra</cp:lastModifiedBy>
  <cp:revision>9</cp:revision>
  <dcterms:created xsi:type="dcterms:W3CDTF">2013-12-10T19:53:01Z</dcterms:created>
  <dcterms:modified xsi:type="dcterms:W3CDTF">2016-10-14T21:42:22Z</dcterms:modified>
</cp:coreProperties>
</file>