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39211eb3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39211eb3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739211eb35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739211eb3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REPORTED PASSIVE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1800">
                <a:solidFill>
                  <a:schemeClr val="dk1"/>
                </a:solidFill>
              </a:rPr>
              <a:t>SAY,THINK,BELIEVE,ESTIMATE,ASSUME, KNOW, CONSIDER ...</a:t>
            </a:r>
            <a:endParaRPr i="1"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/>
              <a:t>a)impersonal passive</a:t>
            </a:r>
            <a:endParaRPr i="1" sz="1800"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People </a:t>
            </a:r>
            <a:r>
              <a:rPr lang="en" u="sng"/>
              <a:t>know</a:t>
            </a:r>
            <a:r>
              <a:rPr lang="en"/>
              <a:t> women live longer than men.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</a:t>
            </a:r>
            <a:r>
              <a:rPr lang="en">
                <a:solidFill>
                  <a:srgbClr val="0000FF"/>
                </a:solidFill>
              </a:rPr>
              <a:t>It is known </a:t>
            </a:r>
            <a:r>
              <a:rPr lang="en">
                <a:solidFill>
                  <a:srgbClr val="434343"/>
                </a:solidFill>
              </a:rPr>
              <a:t>(that)</a:t>
            </a:r>
            <a:r>
              <a:rPr lang="en">
                <a:solidFill>
                  <a:srgbClr val="134F5C"/>
                </a:solidFill>
              </a:rPr>
              <a:t> </a:t>
            </a:r>
            <a:r>
              <a:rPr lang="en">
                <a:solidFill>
                  <a:srgbClr val="434343"/>
                </a:solidFill>
              </a:rPr>
              <a:t>women live longer than men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34343"/>
                </a:solidFill>
              </a:rPr>
              <a:t>Experts </a:t>
            </a:r>
            <a:r>
              <a:rPr lang="en" u="sng">
                <a:solidFill>
                  <a:srgbClr val="434343"/>
                </a:solidFill>
              </a:rPr>
              <a:t>consider</a:t>
            </a:r>
            <a:r>
              <a:rPr lang="en">
                <a:solidFill>
                  <a:srgbClr val="434343"/>
                </a:solidFill>
              </a:rPr>
              <a:t> that a second wave of the virus will appear.</a:t>
            </a:r>
            <a:endParaRPr>
              <a:solidFill>
                <a:srgbClr val="434343"/>
              </a:solidFill>
            </a:endParaRPr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It is considered</a:t>
            </a:r>
            <a:r>
              <a:rPr lang="en">
                <a:solidFill>
                  <a:srgbClr val="434343"/>
                </a:solidFill>
              </a:rPr>
              <a:t> (that) a second wave of the virus will appear.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34343"/>
                </a:solidFill>
              </a:rPr>
              <a:t>Long ago, people </a:t>
            </a:r>
            <a:r>
              <a:rPr lang="en" u="sng">
                <a:solidFill>
                  <a:srgbClr val="434343"/>
                </a:solidFill>
              </a:rPr>
              <a:t>thought</a:t>
            </a:r>
            <a:r>
              <a:rPr lang="en">
                <a:solidFill>
                  <a:srgbClr val="434343"/>
                </a:solidFill>
              </a:rPr>
              <a:t> the earth was flat.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34343"/>
                </a:solidFill>
              </a:rPr>
              <a:t>	Long ago, </a:t>
            </a:r>
            <a:r>
              <a:rPr lang="en">
                <a:solidFill>
                  <a:srgbClr val="0000FF"/>
                </a:solidFill>
              </a:rPr>
              <a:t>it was thought </a:t>
            </a:r>
            <a:r>
              <a:rPr lang="en">
                <a:solidFill>
                  <a:srgbClr val="434343"/>
                </a:solidFill>
              </a:rPr>
              <a:t>the earth was flat.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34343"/>
                </a:solidFill>
              </a:rPr>
              <a:t>	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653650" y="4215925"/>
            <a:ext cx="8047500" cy="3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FF"/>
                </a:solidFill>
                <a:highlight>
                  <a:srgbClr val="FF00FF"/>
                </a:highlight>
              </a:rPr>
              <a:t>IT  + IS/WAS..+PAST PARTICIPLE + THAT </a:t>
            </a:r>
            <a:r>
              <a:rPr lang="en" sz="2400"/>
              <a:t>+ CLAUSE.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/>
              <a:t>b)personal passive</a:t>
            </a:r>
            <a:endParaRPr i="1" sz="1800"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11" y="1115596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People </a:t>
            </a:r>
            <a:r>
              <a:rPr lang="en" u="sng"/>
              <a:t>know</a:t>
            </a:r>
            <a:r>
              <a:rPr lang="en"/>
              <a:t> </a:t>
            </a:r>
            <a:r>
              <a:rPr i="1" lang="en">
                <a:solidFill>
                  <a:srgbClr val="00FFFF"/>
                </a:solidFill>
              </a:rPr>
              <a:t>women</a:t>
            </a:r>
            <a:r>
              <a:rPr lang="en"/>
              <a:t> </a:t>
            </a:r>
            <a:r>
              <a:rPr lang="en" u="sng"/>
              <a:t>live</a:t>
            </a:r>
            <a:r>
              <a:rPr lang="en"/>
              <a:t> longer than men.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	</a:t>
            </a:r>
            <a:r>
              <a:rPr i="1" lang="en">
                <a:solidFill>
                  <a:srgbClr val="00FFFF"/>
                </a:solidFill>
              </a:rPr>
              <a:t>Women</a:t>
            </a:r>
            <a:r>
              <a:rPr lang="en">
                <a:solidFill>
                  <a:srgbClr val="434343"/>
                </a:solidFill>
              </a:rPr>
              <a:t> </a:t>
            </a:r>
            <a:r>
              <a:rPr lang="en">
                <a:solidFill>
                  <a:srgbClr val="0000FF"/>
                </a:solidFill>
              </a:rPr>
              <a:t>are known to live</a:t>
            </a:r>
            <a:r>
              <a:rPr lang="en">
                <a:solidFill>
                  <a:srgbClr val="434343"/>
                </a:solidFill>
              </a:rPr>
              <a:t> longer than men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434343"/>
                </a:solidFill>
              </a:rPr>
              <a:t>Experts </a:t>
            </a:r>
            <a:r>
              <a:rPr lang="en" u="sng">
                <a:solidFill>
                  <a:srgbClr val="434343"/>
                </a:solidFill>
              </a:rPr>
              <a:t>consider</a:t>
            </a:r>
            <a:r>
              <a:rPr lang="en">
                <a:solidFill>
                  <a:srgbClr val="434343"/>
                </a:solidFill>
              </a:rPr>
              <a:t> that </a:t>
            </a:r>
            <a:r>
              <a:rPr i="1" lang="en">
                <a:solidFill>
                  <a:srgbClr val="00FFFF"/>
                </a:solidFill>
              </a:rPr>
              <a:t>a second wave of the virus</a:t>
            </a:r>
            <a:r>
              <a:rPr lang="en">
                <a:solidFill>
                  <a:srgbClr val="434343"/>
                </a:solidFill>
              </a:rPr>
              <a:t> will </a:t>
            </a:r>
            <a:r>
              <a:rPr lang="en" u="sng">
                <a:solidFill>
                  <a:srgbClr val="434343"/>
                </a:solidFill>
              </a:rPr>
              <a:t>appear</a:t>
            </a:r>
            <a:r>
              <a:rPr lang="en">
                <a:solidFill>
                  <a:srgbClr val="434343"/>
                </a:solidFill>
              </a:rPr>
              <a:t> next fall.  </a:t>
            </a:r>
            <a:endParaRPr>
              <a:solidFill>
                <a:srgbClr val="434343"/>
              </a:solidFill>
            </a:endParaRPr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>
                <a:solidFill>
                  <a:srgbClr val="00FFFF"/>
                </a:solidFill>
              </a:rPr>
              <a:t>A second wave of the virus</a:t>
            </a:r>
            <a:r>
              <a:rPr lang="en">
                <a:solidFill>
                  <a:srgbClr val="00FFFF"/>
                </a:solidFill>
              </a:rPr>
              <a:t> </a:t>
            </a:r>
            <a:r>
              <a:rPr lang="en">
                <a:solidFill>
                  <a:srgbClr val="0000FF"/>
                </a:solidFill>
              </a:rPr>
              <a:t>is considered to appear </a:t>
            </a:r>
            <a:r>
              <a:rPr lang="en">
                <a:solidFill>
                  <a:srgbClr val="434343"/>
                </a:solidFill>
              </a:rPr>
              <a:t>next fall.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434343"/>
                </a:solidFill>
              </a:rPr>
              <a:t>Long ago, people </a:t>
            </a:r>
            <a:r>
              <a:rPr lang="en" u="sng">
                <a:solidFill>
                  <a:srgbClr val="434343"/>
                </a:solidFill>
              </a:rPr>
              <a:t>thought</a:t>
            </a:r>
            <a:r>
              <a:rPr lang="en">
                <a:solidFill>
                  <a:srgbClr val="434343"/>
                </a:solidFill>
              </a:rPr>
              <a:t> </a:t>
            </a:r>
            <a:r>
              <a:rPr i="1" lang="en">
                <a:solidFill>
                  <a:srgbClr val="00FFFF"/>
                </a:solidFill>
              </a:rPr>
              <a:t>the earth</a:t>
            </a:r>
            <a:r>
              <a:rPr i="1" lang="en">
                <a:solidFill>
                  <a:srgbClr val="434343"/>
                </a:solidFill>
              </a:rPr>
              <a:t> </a:t>
            </a:r>
            <a:r>
              <a:rPr lang="en" u="sng">
                <a:solidFill>
                  <a:srgbClr val="434343"/>
                </a:solidFill>
                <a:highlight>
                  <a:srgbClr val="FFFF00"/>
                </a:highlight>
              </a:rPr>
              <a:t>was</a:t>
            </a:r>
            <a:r>
              <a:rPr lang="en" u="sng">
                <a:solidFill>
                  <a:srgbClr val="434343"/>
                </a:solidFill>
              </a:rPr>
              <a:t> flat</a:t>
            </a:r>
            <a:r>
              <a:rPr lang="en">
                <a:solidFill>
                  <a:srgbClr val="434343"/>
                </a:solidFill>
              </a:rPr>
              <a:t>.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434343"/>
                </a:solidFill>
              </a:rPr>
              <a:t>	Long ago, </a:t>
            </a:r>
            <a:r>
              <a:rPr i="1" lang="en">
                <a:solidFill>
                  <a:srgbClr val="00FFFF"/>
                </a:solidFill>
              </a:rPr>
              <a:t>the earth</a:t>
            </a:r>
            <a:r>
              <a:rPr lang="en">
                <a:solidFill>
                  <a:srgbClr val="434343"/>
                </a:solidFill>
              </a:rPr>
              <a:t> </a:t>
            </a:r>
            <a:r>
              <a:rPr lang="en">
                <a:solidFill>
                  <a:srgbClr val="0000FF"/>
                </a:solidFill>
              </a:rPr>
              <a:t>was thought to be/ </a:t>
            </a:r>
            <a:r>
              <a:rPr lang="en">
                <a:solidFill>
                  <a:srgbClr val="0000FF"/>
                </a:solidFill>
                <a:highlight>
                  <a:srgbClr val="FFFF00"/>
                </a:highlight>
              </a:rPr>
              <a:t>TO HAVE BEEN</a:t>
            </a:r>
            <a:r>
              <a:rPr lang="en">
                <a:solidFill>
                  <a:srgbClr val="0000FF"/>
                </a:solidFill>
              </a:rPr>
              <a:t> </a:t>
            </a:r>
            <a:r>
              <a:rPr lang="en">
                <a:solidFill>
                  <a:srgbClr val="434343"/>
                </a:solidFill>
              </a:rPr>
              <a:t>flat.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i="1" lang="en">
                <a:solidFill>
                  <a:srgbClr val="0000FF"/>
                </a:solidFill>
                <a:highlight>
                  <a:srgbClr val="FF00FF"/>
                </a:highlight>
              </a:rPr>
              <a:t>SUBJECT</a:t>
            </a:r>
            <a:r>
              <a:rPr lang="en">
                <a:solidFill>
                  <a:srgbClr val="0000FF"/>
                </a:solidFill>
                <a:highlight>
                  <a:srgbClr val="FF00FF"/>
                </a:highlight>
              </a:rPr>
              <a:t> + IS/WAS/WERE…+ PARTICIPLE +   INFINITIVE</a:t>
            </a:r>
            <a:endParaRPr>
              <a:solidFill>
                <a:srgbClr val="0000FF"/>
              </a:solidFill>
              <a:highlight>
                <a:srgbClr val="FF00FF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