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b8d361ba8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b8d361ba8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b8d361ba8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b8d361ba8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8d361ba82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b8d361ba82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b8d361ba82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b8d361ba82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b8d361ba82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b8d361ba82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b8d361ba82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b8d361ba82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b8d361ba82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b8d361ba82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83300"/>
            <a:ext cx="8520600" cy="1850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Use of INFINITIVES and GERUNDS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
        <p:nvSpPr>
          <p:cNvPr id="56" name="Google Shape;56;p13"/>
          <p:cNvSpPr/>
          <p:nvPr/>
        </p:nvSpPr>
        <p:spPr>
          <a:xfrm rot="-1790861">
            <a:off x="387770" y="3351085"/>
            <a:ext cx="3288063" cy="782804"/>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chemeClr val="lt2"/>
                </a:solidFill>
                <a:latin typeface="Arial"/>
              </a:rPr>
              <a:t>DOING?</a:t>
            </a:r>
          </a:p>
        </p:txBody>
      </p:sp>
      <p:sp>
        <p:nvSpPr>
          <p:cNvPr id="57" name="Google Shape;57;p13"/>
          <p:cNvSpPr/>
          <p:nvPr/>
        </p:nvSpPr>
        <p:spPr>
          <a:xfrm rot="2064647">
            <a:off x="4316051" y="3167700"/>
            <a:ext cx="3383777" cy="909525"/>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chemeClr val="lt2"/>
                </a:solidFill>
                <a:latin typeface="Arial"/>
              </a:rPr>
              <a:t>TO DO?</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 of GERUNDS</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b="1" lang="en" sz="2000"/>
              <a:t>1-As the subject of a sentence</a:t>
            </a:r>
            <a:endParaRPr b="1" sz="2000"/>
          </a:p>
          <a:p>
            <a:pPr indent="0" lvl="0" marL="0" rtl="0" algn="l">
              <a:lnSpc>
                <a:spcPct val="95000"/>
              </a:lnSpc>
              <a:spcBef>
                <a:spcPts val="1200"/>
              </a:spcBef>
              <a:spcAft>
                <a:spcPts val="0"/>
              </a:spcAft>
              <a:buNone/>
            </a:pPr>
            <a:r>
              <a:rPr b="1" lang="en" sz="2000"/>
              <a:t>	</a:t>
            </a:r>
            <a:r>
              <a:rPr b="1" i="1" lang="en" sz="2000">
                <a:solidFill>
                  <a:srgbClr val="6AA84F"/>
                </a:solidFill>
              </a:rPr>
              <a:t>Travelling</a:t>
            </a:r>
            <a:r>
              <a:rPr b="1" i="1" lang="en" sz="2000"/>
              <a:t> is a good way to know about other ways.</a:t>
            </a:r>
            <a:endParaRPr b="1" i="1" sz="2000"/>
          </a:p>
          <a:p>
            <a:pPr indent="0" lvl="0" marL="0" rtl="0" algn="l">
              <a:lnSpc>
                <a:spcPct val="95000"/>
              </a:lnSpc>
              <a:spcBef>
                <a:spcPts val="1200"/>
              </a:spcBef>
              <a:spcAft>
                <a:spcPts val="0"/>
              </a:spcAft>
              <a:buNone/>
            </a:pPr>
            <a:r>
              <a:rPr b="1" lang="en" sz="2000"/>
              <a:t>2- after prepositions and phrasals</a:t>
            </a:r>
            <a:endParaRPr b="1" sz="2000"/>
          </a:p>
          <a:p>
            <a:pPr indent="0" lvl="0" marL="0" rtl="0" algn="l">
              <a:lnSpc>
                <a:spcPct val="95000"/>
              </a:lnSpc>
              <a:spcBef>
                <a:spcPts val="1200"/>
              </a:spcBef>
              <a:spcAft>
                <a:spcPts val="0"/>
              </a:spcAft>
              <a:buNone/>
            </a:pPr>
            <a:r>
              <a:rPr b="1" lang="en" sz="2000"/>
              <a:t>	</a:t>
            </a:r>
            <a:r>
              <a:rPr b="1" i="1" lang="en" sz="2000"/>
              <a:t>I dreamt of </a:t>
            </a:r>
            <a:r>
              <a:rPr b="1" i="1" lang="en" sz="2000">
                <a:solidFill>
                  <a:srgbClr val="6AA84F"/>
                </a:solidFill>
              </a:rPr>
              <a:t>becoming</a:t>
            </a:r>
            <a:r>
              <a:rPr b="1" i="1" lang="en" sz="2000"/>
              <a:t> a rock star when I was young. </a:t>
            </a:r>
            <a:endParaRPr b="1" i="1" sz="2000"/>
          </a:p>
          <a:p>
            <a:pPr indent="0" lvl="0" marL="0" rtl="0" algn="l">
              <a:lnSpc>
                <a:spcPct val="95000"/>
              </a:lnSpc>
              <a:spcBef>
                <a:spcPts val="1200"/>
              </a:spcBef>
              <a:spcAft>
                <a:spcPts val="0"/>
              </a:spcAft>
              <a:buNone/>
            </a:pPr>
            <a:r>
              <a:rPr b="1" i="1" lang="en" sz="2000"/>
              <a:t>	When my dad gave up </a:t>
            </a:r>
            <a:r>
              <a:rPr b="1" i="1" lang="en" sz="2000">
                <a:solidFill>
                  <a:srgbClr val="6AA84F"/>
                </a:solidFill>
              </a:rPr>
              <a:t>smoking</a:t>
            </a:r>
            <a:r>
              <a:rPr b="1" i="1" lang="en" sz="2000"/>
              <a:t> he felt so much fitter.</a:t>
            </a:r>
            <a:endParaRPr b="1" i="1" sz="2000"/>
          </a:p>
          <a:p>
            <a:pPr indent="0" lvl="0" marL="0" rtl="0" algn="l">
              <a:lnSpc>
                <a:spcPct val="95000"/>
              </a:lnSpc>
              <a:spcBef>
                <a:spcPts val="1200"/>
              </a:spcBef>
              <a:spcAft>
                <a:spcPts val="0"/>
              </a:spcAft>
              <a:buNone/>
            </a:pPr>
            <a:r>
              <a:rPr b="1" lang="en" sz="2000"/>
              <a:t>3-After certain verbs-like love, involve, imagine, finish……</a:t>
            </a:r>
            <a:endParaRPr b="1" sz="2000"/>
          </a:p>
          <a:p>
            <a:pPr indent="0" lvl="0" marL="0" rtl="0" algn="l">
              <a:lnSpc>
                <a:spcPct val="95000"/>
              </a:lnSpc>
              <a:spcBef>
                <a:spcPts val="1200"/>
              </a:spcBef>
              <a:spcAft>
                <a:spcPts val="0"/>
              </a:spcAft>
              <a:buNone/>
            </a:pPr>
            <a:r>
              <a:rPr b="1" lang="en" sz="2000"/>
              <a:t>	</a:t>
            </a:r>
            <a:r>
              <a:rPr b="1" i="1" lang="en" sz="2000"/>
              <a:t>This job involves </a:t>
            </a:r>
            <a:r>
              <a:rPr b="1" i="1" lang="en" sz="2000">
                <a:solidFill>
                  <a:srgbClr val="6AA84F"/>
                </a:solidFill>
              </a:rPr>
              <a:t>visiting</a:t>
            </a:r>
            <a:r>
              <a:rPr b="1" i="1" lang="en" sz="2000"/>
              <a:t> other branches in different countries.</a:t>
            </a:r>
            <a:endParaRPr b="1" i="1" sz="2000"/>
          </a:p>
          <a:p>
            <a:pPr indent="0" lvl="0" marL="0" rtl="0" algn="l">
              <a:lnSpc>
                <a:spcPct val="95000"/>
              </a:lnSpc>
              <a:spcBef>
                <a:spcPts val="1200"/>
              </a:spcBef>
              <a:spcAft>
                <a:spcPts val="1200"/>
              </a:spcAft>
              <a:buNone/>
            </a:pPr>
            <a:r>
              <a:rPr b="1" i="1" lang="en" sz="2000"/>
              <a:t>	Have you finished </a:t>
            </a:r>
            <a:r>
              <a:rPr b="1" i="1" lang="en" sz="2000">
                <a:solidFill>
                  <a:srgbClr val="6AA84F"/>
                </a:solidFill>
              </a:rPr>
              <a:t>reading</a:t>
            </a:r>
            <a:r>
              <a:rPr b="1" i="1" lang="en" sz="2000"/>
              <a:t> her last best-seller?</a:t>
            </a:r>
            <a:endParaRPr b="1" i="1"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 of INFINITIVES</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2000"/>
              <a:t>1- after adjectives.</a:t>
            </a:r>
            <a:endParaRPr b="1" sz="2000"/>
          </a:p>
          <a:p>
            <a:pPr indent="0" lvl="0" marL="0" rtl="0" algn="l">
              <a:spcBef>
                <a:spcPts val="1200"/>
              </a:spcBef>
              <a:spcAft>
                <a:spcPts val="0"/>
              </a:spcAft>
              <a:buNone/>
            </a:pPr>
            <a:r>
              <a:rPr b="1" lang="en" sz="2000"/>
              <a:t>	</a:t>
            </a:r>
            <a:r>
              <a:rPr b="1" i="1" lang="en" sz="2000"/>
              <a:t>I am too tired </a:t>
            </a:r>
            <a:r>
              <a:rPr b="1" i="1" lang="en" sz="2000">
                <a:solidFill>
                  <a:srgbClr val="6AA84F"/>
                </a:solidFill>
              </a:rPr>
              <a:t>to go</a:t>
            </a:r>
            <a:r>
              <a:rPr b="1" i="1" lang="en" sz="2000"/>
              <a:t> now.</a:t>
            </a:r>
            <a:endParaRPr b="1" i="1" sz="2000"/>
          </a:p>
          <a:p>
            <a:pPr indent="0" lvl="0" marL="0" rtl="0" algn="l">
              <a:spcBef>
                <a:spcPts val="1200"/>
              </a:spcBef>
              <a:spcAft>
                <a:spcPts val="0"/>
              </a:spcAft>
              <a:buNone/>
            </a:pPr>
            <a:r>
              <a:rPr b="1" i="1" lang="en" sz="2000"/>
              <a:t>	Are you ready </a:t>
            </a:r>
            <a:r>
              <a:rPr b="1" i="1" lang="en" sz="2000">
                <a:solidFill>
                  <a:srgbClr val="6AA84F"/>
                </a:solidFill>
              </a:rPr>
              <a:t>to leave</a:t>
            </a:r>
            <a:r>
              <a:rPr b="1" i="1" lang="en" sz="2000"/>
              <a:t>?</a:t>
            </a:r>
            <a:endParaRPr b="1" i="1" sz="2000"/>
          </a:p>
          <a:p>
            <a:pPr indent="0" lvl="0" marL="0" rtl="0" algn="l">
              <a:spcBef>
                <a:spcPts val="1200"/>
              </a:spcBef>
              <a:spcAft>
                <a:spcPts val="0"/>
              </a:spcAft>
              <a:buNone/>
            </a:pPr>
            <a:r>
              <a:rPr b="1" lang="en" sz="2000"/>
              <a:t>2-after certain verbs: want, decide, promise, agree…</a:t>
            </a:r>
            <a:endParaRPr b="1" sz="2000"/>
          </a:p>
          <a:p>
            <a:pPr indent="0" lvl="0" marL="0" rtl="0" algn="l">
              <a:spcBef>
                <a:spcPts val="1200"/>
              </a:spcBef>
              <a:spcAft>
                <a:spcPts val="0"/>
              </a:spcAft>
              <a:buNone/>
            </a:pPr>
            <a:r>
              <a:rPr b="1" lang="en" sz="2000"/>
              <a:t>	</a:t>
            </a:r>
            <a:r>
              <a:rPr b="1" i="1" lang="en" sz="2000"/>
              <a:t>She promised </a:t>
            </a:r>
            <a:r>
              <a:rPr b="1" i="1" lang="en" sz="2000">
                <a:solidFill>
                  <a:srgbClr val="93C47D"/>
                </a:solidFill>
              </a:rPr>
              <a:t>to help </a:t>
            </a:r>
            <a:r>
              <a:rPr b="1" i="1" lang="en" sz="2000"/>
              <a:t>me with chemistry.</a:t>
            </a:r>
            <a:endParaRPr b="1" i="1" sz="2000"/>
          </a:p>
          <a:p>
            <a:pPr indent="0" lvl="0" marL="0" rtl="0" algn="l">
              <a:spcBef>
                <a:spcPts val="1200"/>
              </a:spcBef>
              <a:spcAft>
                <a:spcPts val="0"/>
              </a:spcAft>
              <a:buNone/>
            </a:pPr>
            <a:r>
              <a:rPr b="1" i="1" lang="en" sz="2000"/>
              <a:t>	I didn’t agree </a:t>
            </a:r>
            <a:r>
              <a:rPr b="1" i="1" lang="en" sz="2000">
                <a:solidFill>
                  <a:srgbClr val="6AA84F"/>
                </a:solidFill>
              </a:rPr>
              <a:t>to tell</a:t>
            </a:r>
            <a:r>
              <a:rPr b="1" i="1" lang="en" sz="2000"/>
              <a:t> her, why did you do it?</a:t>
            </a:r>
            <a:endParaRPr b="1" i="1" sz="2000"/>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GERUND AND INFINITIVES</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46075" lvl="0" marL="457200" rtl="0" algn="l">
              <a:spcBef>
                <a:spcPts val="0"/>
              </a:spcBef>
              <a:spcAft>
                <a:spcPts val="0"/>
              </a:spcAft>
              <a:buSzPct val="100000"/>
              <a:buAutoNum type="alphaUcParenR"/>
            </a:pPr>
            <a:r>
              <a:rPr b="1" lang="en" sz="2000"/>
              <a:t>Some verbs-</a:t>
            </a:r>
            <a:r>
              <a:rPr b="1" lang="en" sz="2000" u="sng"/>
              <a:t>start, begin, continue</a:t>
            </a:r>
            <a:r>
              <a:rPr b="1" lang="en" sz="2000"/>
              <a:t>- can take both forms and nothing changes in the meaning.</a:t>
            </a:r>
            <a:endParaRPr b="1" sz="2000"/>
          </a:p>
          <a:p>
            <a:pPr indent="0" lvl="0" marL="457200" rtl="0" algn="l">
              <a:spcBef>
                <a:spcPts val="1200"/>
              </a:spcBef>
              <a:spcAft>
                <a:spcPts val="0"/>
              </a:spcAft>
              <a:buNone/>
            </a:pPr>
            <a:r>
              <a:t/>
            </a:r>
            <a:endParaRPr b="1" sz="2000"/>
          </a:p>
          <a:p>
            <a:pPr indent="0" lvl="0" marL="457200" rtl="0" algn="l">
              <a:spcBef>
                <a:spcPts val="1200"/>
              </a:spcBef>
              <a:spcAft>
                <a:spcPts val="0"/>
              </a:spcAft>
              <a:buNone/>
            </a:pPr>
            <a:r>
              <a:rPr b="1" lang="en" sz="2000"/>
              <a:t>	</a:t>
            </a:r>
            <a:r>
              <a:rPr b="1" i="1" lang="en" sz="2000"/>
              <a:t>They began</a:t>
            </a:r>
            <a:r>
              <a:rPr b="1" i="1" lang="en" sz="2000">
                <a:solidFill>
                  <a:srgbClr val="6AA84F"/>
                </a:solidFill>
              </a:rPr>
              <a:t> to play / playing</a:t>
            </a:r>
            <a:r>
              <a:rPr b="1" i="1" lang="en" sz="2000"/>
              <a:t> the saxophone at 8. (=)</a:t>
            </a:r>
            <a:endParaRPr b="1" i="1" sz="2000"/>
          </a:p>
          <a:p>
            <a:pPr indent="0" lvl="0" marL="457200" rtl="0" algn="l">
              <a:spcBef>
                <a:spcPts val="1200"/>
              </a:spcBef>
              <a:spcAft>
                <a:spcPts val="0"/>
              </a:spcAft>
              <a:buNone/>
            </a:pPr>
            <a:r>
              <a:rPr b="1" i="1" lang="en" sz="2000"/>
              <a:t>	She continued </a:t>
            </a:r>
            <a:r>
              <a:rPr b="1" i="1" lang="en" sz="2000">
                <a:solidFill>
                  <a:srgbClr val="6AA84F"/>
                </a:solidFill>
              </a:rPr>
              <a:t>to meet / meeting</a:t>
            </a:r>
            <a:r>
              <a:rPr b="1" i="1" lang="en" sz="2000"/>
              <a:t> him after they broke up. (=)</a:t>
            </a:r>
            <a:endParaRPr b="1" i="1" sz="2000"/>
          </a:p>
          <a:p>
            <a:pPr indent="0" lvl="0" marL="457200" rtl="0" algn="l">
              <a:spcBef>
                <a:spcPts val="1200"/>
              </a:spcBef>
              <a:spcAft>
                <a:spcPts val="0"/>
              </a:spcAft>
              <a:buNone/>
            </a:pPr>
            <a:r>
              <a:t/>
            </a:r>
            <a:endParaRPr b="1" i="1" sz="2000"/>
          </a:p>
          <a:p>
            <a:pPr indent="-346075" lvl="0" marL="457200" rtl="0" algn="l">
              <a:spcBef>
                <a:spcPts val="1200"/>
              </a:spcBef>
              <a:spcAft>
                <a:spcPts val="0"/>
              </a:spcAft>
              <a:buSzPct val="100000"/>
              <a:buAutoNum type="alphaUcParenR"/>
            </a:pPr>
            <a:r>
              <a:rPr lang="en" sz="2000"/>
              <a:t>But some other verbs mean different things if we use one or the other. They are known as “DOUBLE MEANING” verbs. Here we have STOP, REMEMBER, FORGET, REGRET and also TRY and MEAN</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157850"/>
            <a:ext cx="8520600" cy="533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577"/>
              <a:t>DOUBLE MEANING VERBS</a:t>
            </a:r>
            <a:r>
              <a:rPr lang="en"/>
              <a:t>-</a:t>
            </a:r>
            <a:r>
              <a:rPr b="1" lang="en" sz="2000">
                <a:solidFill>
                  <a:schemeClr val="lt2"/>
                </a:solidFill>
              </a:rPr>
              <a:t>STOP /REMEMBER /FORGET/REGRET</a:t>
            </a:r>
            <a:endParaRPr/>
          </a:p>
        </p:txBody>
      </p:sp>
      <p:sp>
        <p:nvSpPr>
          <p:cNvPr id="81" name="Google Shape;81;p17"/>
          <p:cNvSpPr txBox="1"/>
          <p:nvPr>
            <p:ph idx="1" type="body"/>
          </p:nvPr>
        </p:nvSpPr>
        <p:spPr>
          <a:xfrm>
            <a:off x="311700" y="565550"/>
            <a:ext cx="8520600" cy="43749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SzPts val="2000"/>
              <a:buAutoNum type="alphaLcParenR"/>
            </a:pPr>
            <a:r>
              <a:rPr b="1" lang="en" sz="2000"/>
              <a:t>These verbs </a:t>
            </a:r>
            <a:r>
              <a:rPr b="1" lang="en" sz="2000"/>
              <a:t>take GERUNDS when we refer to something that we did or were doing </a:t>
            </a:r>
            <a:r>
              <a:rPr b="1" lang="en" sz="2000" u="sng"/>
              <a:t>before</a:t>
            </a:r>
            <a:r>
              <a:rPr b="1" lang="en" sz="2000"/>
              <a:t>, previously,  in the past (NOTE: it doesn’t matter the tense of the verb!)</a:t>
            </a:r>
            <a:endParaRPr b="1" sz="2000"/>
          </a:p>
          <a:p>
            <a:pPr indent="0" lvl="0" marL="0" rtl="0" algn="l">
              <a:lnSpc>
                <a:spcPct val="100000"/>
              </a:lnSpc>
              <a:spcBef>
                <a:spcPts val="1200"/>
              </a:spcBef>
              <a:spcAft>
                <a:spcPts val="0"/>
              </a:spcAft>
              <a:buNone/>
            </a:pPr>
            <a:r>
              <a:rPr b="1" i="1" lang="en" sz="2000"/>
              <a:t>-I </a:t>
            </a:r>
            <a:r>
              <a:rPr b="1" i="1" lang="en" sz="2000">
                <a:solidFill>
                  <a:srgbClr val="6AA84F"/>
                </a:solidFill>
              </a:rPr>
              <a:t>stopped  watching</a:t>
            </a:r>
            <a:r>
              <a:rPr b="1" i="1" lang="en" sz="2000"/>
              <a:t> the concert because I had a severe headache. (I was watching a concert (1)  and then I stopped (2) )</a:t>
            </a:r>
            <a:endParaRPr b="1" i="1" sz="2000"/>
          </a:p>
          <a:p>
            <a:pPr indent="0" lvl="0" marL="0" rtl="0" algn="l">
              <a:lnSpc>
                <a:spcPct val="100000"/>
              </a:lnSpc>
              <a:spcBef>
                <a:spcPts val="0"/>
              </a:spcBef>
              <a:spcAft>
                <a:spcPts val="0"/>
              </a:spcAft>
              <a:buNone/>
            </a:pPr>
            <a:r>
              <a:rPr b="1" i="1" lang="en" sz="2000"/>
              <a:t>-I </a:t>
            </a:r>
            <a:r>
              <a:rPr b="1" i="1" lang="en" sz="2000">
                <a:solidFill>
                  <a:srgbClr val="6AA84F"/>
                </a:solidFill>
              </a:rPr>
              <a:t>will never forget meeting</a:t>
            </a:r>
            <a:r>
              <a:rPr b="1" i="1" lang="en" sz="2000"/>
              <a:t> my wife at 24. She was stunning! ( I met (1) my wife long ago and I never forget (2) </a:t>
            </a:r>
            <a:endParaRPr b="1" i="1" sz="2000"/>
          </a:p>
          <a:p>
            <a:pPr indent="0" lvl="0" marL="0" rtl="0" algn="l">
              <a:lnSpc>
                <a:spcPct val="100000"/>
              </a:lnSpc>
              <a:spcBef>
                <a:spcPts val="0"/>
              </a:spcBef>
              <a:spcAft>
                <a:spcPts val="0"/>
              </a:spcAft>
              <a:buNone/>
            </a:pPr>
            <a:r>
              <a:rPr b="1" i="1" lang="en" sz="2000"/>
              <a:t>-My granny </a:t>
            </a:r>
            <a:r>
              <a:rPr b="1" i="1" lang="en" sz="2000">
                <a:solidFill>
                  <a:srgbClr val="6AA84F"/>
                </a:solidFill>
              </a:rPr>
              <a:t>does not remember having</a:t>
            </a:r>
            <a:r>
              <a:rPr b="1" i="1" lang="en" sz="2000"/>
              <a:t> children now that  her sickness has progressed. (She was a mother and had children (1), but she doesn’t remember now (2).)</a:t>
            </a:r>
            <a:endParaRPr b="1" i="1" sz="2000"/>
          </a:p>
          <a:p>
            <a:pPr indent="0" lvl="0" marL="0" rtl="0" algn="l">
              <a:lnSpc>
                <a:spcPct val="105000"/>
              </a:lnSpc>
              <a:spcBef>
                <a:spcPts val="0"/>
              </a:spcBef>
              <a:spcAft>
                <a:spcPts val="0"/>
              </a:spcAft>
              <a:buNone/>
            </a:pPr>
            <a:r>
              <a:rPr b="1" i="1" lang="en" sz="2000"/>
              <a:t>-I have </a:t>
            </a:r>
            <a:r>
              <a:rPr b="1" i="1" lang="en" sz="2000">
                <a:solidFill>
                  <a:srgbClr val="6AA84F"/>
                </a:solidFill>
              </a:rPr>
              <a:t>never regretted choosing </a:t>
            </a:r>
            <a:r>
              <a:rPr b="1" i="1" lang="en" sz="2000"/>
              <a:t>this profession. (chose to be a teacher(1) do not regret (2) )</a:t>
            </a:r>
            <a:endParaRPr b="1" i="1"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157850"/>
            <a:ext cx="8520600" cy="470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577"/>
              <a:t>DOUBLE MEANING VERBS</a:t>
            </a:r>
            <a:r>
              <a:rPr lang="en"/>
              <a:t>-</a:t>
            </a:r>
            <a:r>
              <a:rPr b="1" lang="en" sz="2000">
                <a:solidFill>
                  <a:schemeClr val="lt2"/>
                </a:solidFill>
              </a:rPr>
              <a:t>STOP /REMEMBER /FORGET/REGRET</a:t>
            </a:r>
            <a:endParaRPr/>
          </a:p>
          <a:p>
            <a:pPr indent="0" lvl="0" marL="0" rtl="0" algn="l">
              <a:spcBef>
                <a:spcPts val="0"/>
              </a:spcBef>
              <a:spcAft>
                <a:spcPts val="0"/>
              </a:spcAft>
              <a:buNone/>
            </a:pPr>
            <a:r>
              <a:t/>
            </a:r>
            <a:endParaRPr/>
          </a:p>
        </p:txBody>
      </p:sp>
      <p:sp>
        <p:nvSpPr>
          <p:cNvPr id="87" name="Google Shape;87;p18"/>
          <p:cNvSpPr txBox="1"/>
          <p:nvPr>
            <p:ph idx="1" type="body"/>
          </p:nvPr>
        </p:nvSpPr>
        <p:spPr>
          <a:xfrm>
            <a:off x="311700" y="691000"/>
            <a:ext cx="8520600" cy="42498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sz="2000"/>
              <a:t>b) these verbs are followed by INFINITIVE when the action happens or has to be done </a:t>
            </a:r>
            <a:r>
              <a:rPr lang="en" sz="2000" u="sng"/>
              <a:t>later.</a:t>
            </a:r>
            <a:r>
              <a:rPr lang="en" sz="2000"/>
              <a:t> It is something you have to do, want to do afterwards.</a:t>
            </a:r>
            <a:endParaRPr sz="2000"/>
          </a:p>
          <a:p>
            <a:pPr indent="0" lvl="0" marL="0" rtl="0" algn="l">
              <a:spcBef>
                <a:spcPts val="1200"/>
              </a:spcBef>
              <a:spcAft>
                <a:spcPts val="0"/>
              </a:spcAft>
              <a:buNone/>
            </a:pPr>
            <a:r>
              <a:rPr i="1" lang="en" sz="2000"/>
              <a:t>-We </a:t>
            </a:r>
            <a:r>
              <a:rPr i="1" lang="en" sz="2000">
                <a:solidFill>
                  <a:srgbClr val="6AA84F"/>
                </a:solidFill>
              </a:rPr>
              <a:t>stopped to ask</a:t>
            </a:r>
            <a:r>
              <a:rPr i="1" lang="en" sz="2000"/>
              <a:t> for our whereabouts, we were completely lost. (stopped(1) then asked(2)</a:t>
            </a:r>
            <a:endParaRPr i="1" sz="2000"/>
          </a:p>
          <a:p>
            <a:pPr indent="0" lvl="0" marL="0" rtl="0" algn="l">
              <a:spcBef>
                <a:spcPts val="1200"/>
              </a:spcBef>
              <a:spcAft>
                <a:spcPts val="0"/>
              </a:spcAft>
              <a:buNone/>
            </a:pPr>
            <a:r>
              <a:rPr i="1" lang="en" sz="2000"/>
              <a:t>- WiIl you </a:t>
            </a:r>
            <a:r>
              <a:rPr i="1" lang="en" sz="2000">
                <a:solidFill>
                  <a:srgbClr val="6AA84F"/>
                </a:solidFill>
              </a:rPr>
              <a:t>remember to check</a:t>
            </a:r>
            <a:r>
              <a:rPr i="1" lang="en" sz="2000"/>
              <a:t> my mail at home while I’m away?  (use your brain (1) and take my letters(2)</a:t>
            </a:r>
            <a:endParaRPr i="1" sz="2000"/>
          </a:p>
          <a:p>
            <a:pPr indent="0" lvl="0" marL="0" rtl="0" algn="l">
              <a:spcBef>
                <a:spcPts val="1200"/>
              </a:spcBef>
              <a:spcAft>
                <a:spcPts val="0"/>
              </a:spcAft>
              <a:buNone/>
            </a:pPr>
            <a:r>
              <a:rPr i="1" lang="en" sz="2000"/>
              <a:t>-I </a:t>
            </a:r>
            <a:r>
              <a:rPr i="1" lang="en" sz="2000">
                <a:solidFill>
                  <a:srgbClr val="6AA84F"/>
                </a:solidFill>
              </a:rPr>
              <a:t>regret to tell </a:t>
            </a:r>
            <a:r>
              <a:rPr i="1" lang="en" sz="2000"/>
              <a:t>you that your order has been cancelled. (I am sorry(1) i have to inform you(2)</a:t>
            </a:r>
            <a:endParaRPr i="1" sz="2000"/>
          </a:p>
          <a:p>
            <a:pPr indent="0" lvl="0" marL="0" rtl="0" algn="l">
              <a:spcBef>
                <a:spcPts val="1200"/>
              </a:spcBef>
              <a:spcAft>
                <a:spcPts val="1200"/>
              </a:spcAft>
              <a:buNone/>
            </a:pPr>
            <a:r>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TRY</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lphaLcParenR"/>
            </a:pPr>
            <a:r>
              <a:rPr lang="en" u="sng"/>
              <a:t>Try</a:t>
            </a:r>
            <a:r>
              <a:rPr lang="en"/>
              <a:t> is followed by </a:t>
            </a:r>
            <a:r>
              <a:rPr lang="en">
                <a:solidFill>
                  <a:srgbClr val="00FFFF"/>
                </a:solidFill>
              </a:rPr>
              <a:t>GERUND</a:t>
            </a:r>
            <a:r>
              <a:rPr lang="en"/>
              <a:t> when we make an</a:t>
            </a:r>
            <a:r>
              <a:rPr lang="en" u="sng">
                <a:solidFill>
                  <a:srgbClr val="00FFFF"/>
                </a:solidFill>
              </a:rPr>
              <a:t> experiment</a:t>
            </a:r>
            <a:r>
              <a:rPr lang="en"/>
              <a:t>, it is similar to explaining </a:t>
            </a:r>
            <a:r>
              <a:rPr lang="en" u="sng">
                <a:solidFill>
                  <a:srgbClr val="00FFFF"/>
                </a:solidFill>
              </a:rPr>
              <a:t>how</a:t>
            </a:r>
            <a:r>
              <a:rPr lang="en"/>
              <a:t> you are going to try.</a:t>
            </a:r>
            <a:endParaRPr/>
          </a:p>
          <a:p>
            <a:pPr indent="-342900" lvl="0" marL="457200" rtl="0" algn="l">
              <a:spcBef>
                <a:spcPts val="0"/>
              </a:spcBef>
              <a:spcAft>
                <a:spcPts val="0"/>
              </a:spcAft>
              <a:buSzPts val="1800"/>
              <a:buAutoNum type="alphaLcParenR"/>
            </a:pPr>
            <a:r>
              <a:rPr lang="en" u="sng"/>
              <a:t>Try </a:t>
            </a:r>
            <a:r>
              <a:rPr lang="en"/>
              <a:t>is followed by </a:t>
            </a:r>
            <a:r>
              <a:rPr lang="en">
                <a:solidFill>
                  <a:srgbClr val="FF9900"/>
                </a:solidFill>
              </a:rPr>
              <a:t>INFINITIVE</a:t>
            </a:r>
            <a:r>
              <a:rPr lang="en"/>
              <a:t> when we make an</a:t>
            </a:r>
            <a:r>
              <a:rPr lang="en" u="sng"/>
              <a:t> </a:t>
            </a:r>
            <a:r>
              <a:rPr lang="en" u="sng">
                <a:solidFill>
                  <a:srgbClr val="FF9900"/>
                </a:solidFill>
              </a:rPr>
              <a:t>effort</a:t>
            </a:r>
            <a:r>
              <a:rPr lang="en"/>
              <a:t>, we attempt to </a:t>
            </a:r>
            <a:r>
              <a:rPr lang="en" u="sng">
                <a:solidFill>
                  <a:srgbClr val="FF9900"/>
                </a:solidFill>
              </a:rPr>
              <a:t>accomplish</a:t>
            </a:r>
            <a:r>
              <a:rPr lang="en">
                <a:solidFill>
                  <a:srgbClr val="FF9900"/>
                </a:solidFill>
              </a:rPr>
              <a:t> </a:t>
            </a:r>
            <a:r>
              <a:rPr lang="en"/>
              <a:t>the action of</a:t>
            </a:r>
            <a:r>
              <a:rPr lang="en" u="sng"/>
              <a:t> </a:t>
            </a:r>
            <a:r>
              <a:rPr lang="en" u="sng">
                <a:solidFill>
                  <a:srgbClr val="FF9900"/>
                </a:solidFill>
              </a:rPr>
              <a:t>the verb</a:t>
            </a:r>
            <a:r>
              <a:rPr lang="en"/>
              <a:t>, similar to explaining </a:t>
            </a:r>
            <a:r>
              <a:rPr lang="en" u="sng">
                <a:solidFill>
                  <a:srgbClr val="FF9900"/>
                </a:solidFill>
              </a:rPr>
              <a:t>what </a:t>
            </a:r>
            <a:r>
              <a:rPr lang="en"/>
              <a:t>you are trying.</a:t>
            </a:r>
            <a:endParaRPr/>
          </a:p>
          <a:p>
            <a:pPr indent="0" lvl="0" marL="0" rtl="0" algn="l">
              <a:spcBef>
                <a:spcPts val="1200"/>
              </a:spcBef>
              <a:spcAft>
                <a:spcPts val="0"/>
              </a:spcAft>
              <a:buNone/>
            </a:pPr>
            <a:r>
              <a:rPr lang="en"/>
              <a:t>COMPARE:</a:t>
            </a:r>
            <a:endParaRPr/>
          </a:p>
          <a:p>
            <a:pPr indent="0" lvl="0" marL="0" rtl="0" algn="l">
              <a:spcBef>
                <a:spcPts val="1200"/>
              </a:spcBef>
              <a:spcAft>
                <a:spcPts val="0"/>
              </a:spcAft>
              <a:buNone/>
            </a:pPr>
            <a:r>
              <a:rPr i="1" lang="en"/>
              <a:t>-This place needs some airing. </a:t>
            </a:r>
            <a:r>
              <a:rPr i="1" lang="en">
                <a:solidFill>
                  <a:srgbClr val="00FFFF"/>
                </a:solidFill>
              </a:rPr>
              <a:t>Try opening</a:t>
            </a:r>
            <a:r>
              <a:rPr i="1" lang="en"/>
              <a:t> the windows.</a:t>
            </a:r>
            <a:endParaRPr i="1"/>
          </a:p>
          <a:p>
            <a:pPr indent="0" lvl="0" marL="0" rtl="0" algn="l">
              <a:spcBef>
                <a:spcPts val="1200"/>
              </a:spcBef>
              <a:spcAft>
                <a:spcPts val="0"/>
              </a:spcAft>
              <a:buNone/>
            </a:pPr>
            <a:r>
              <a:rPr i="1" lang="en"/>
              <a:t>-Open the windows, please. Let’s </a:t>
            </a:r>
            <a:r>
              <a:rPr i="1" lang="en">
                <a:solidFill>
                  <a:srgbClr val="FF9900"/>
                </a:solidFill>
              </a:rPr>
              <a:t>try to keep </a:t>
            </a:r>
            <a:r>
              <a:rPr i="1" lang="en"/>
              <a:t>this place safe.</a:t>
            </a:r>
            <a:endParaRPr i="1"/>
          </a:p>
          <a:p>
            <a:pPr indent="0" lvl="0" marL="0" rtl="0" algn="l">
              <a:spcBef>
                <a:spcPts val="1200"/>
              </a:spcBef>
              <a:spcAft>
                <a:spcPts val="1200"/>
              </a:spcAft>
              <a:buNone/>
            </a:pPr>
            <a:r>
              <a:t/>
            </a:r>
            <a:endParaRPr i="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MEAN</a:t>
            </a:r>
            <a:endParaRPr/>
          </a:p>
        </p:txBody>
      </p:sp>
      <p:sp>
        <p:nvSpPr>
          <p:cNvPr id="99" name="Google Shape;99;p20"/>
          <p:cNvSpPr txBox="1"/>
          <p:nvPr>
            <p:ph idx="1" type="body"/>
          </p:nvPr>
        </p:nvSpPr>
        <p:spPr>
          <a:xfrm>
            <a:off x="311700" y="1152475"/>
            <a:ext cx="8520600" cy="3804000"/>
          </a:xfrm>
          <a:prstGeom prst="rect">
            <a:avLst/>
          </a:prstGeom>
        </p:spPr>
        <p:txBody>
          <a:bodyPr anchorCtr="0" anchor="t" bIns="91425" lIns="91425" spcFirstLastPara="1" rIns="91425" wrap="square" tIns="91425">
            <a:noAutofit/>
          </a:bodyPr>
          <a:lstStyle/>
          <a:p>
            <a:pPr indent="-355600" lvl="0" marL="457200" rtl="0" algn="l">
              <a:lnSpc>
                <a:spcPct val="95000"/>
              </a:lnSpc>
              <a:spcBef>
                <a:spcPts val="0"/>
              </a:spcBef>
              <a:spcAft>
                <a:spcPts val="0"/>
              </a:spcAft>
              <a:buSzPts val="2000"/>
              <a:buAutoNum type="alphaLcParenR"/>
            </a:pPr>
            <a:r>
              <a:rPr lang="en" sz="2000" u="sng"/>
              <a:t>Mean</a:t>
            </a:r>
            <a:r>
              <a:rPr lang="en" sz="2000"/>
              <a:t> is used with </a:t>
            </a:r>
            <a:r>
              <a:rPr lang="en" sz="2000">
                <a:solidFill>
                  <a:srgbClr val="9900FF"/>
                </a:solidFill>
              </a:rPr>
              <a:t>GERUND </a:t>
            </a:r>
            <a:r>
              <a:rPr lang="en" sz="2000"/>
              <a:t>when it is used as</a:t>
            </a:r>
            <a:r>
              <a:rPr lang="en" sz="2000">
                <a:solidFill>
                  <a:srgbClr val="9900FF"/>
                </a:solidFill>
              </a:rPr>
              <a:t> </a:t>
            </a:r>
            <a:r>
              <a:rPr i="1" lang="en" sz="2000">
                <a:solidFill>
                  <a:srgbClr val="9900FF"/>
                </a:solidFill>
              </a:rPr>
              <a:t>involve</a:t>
            </a:r>
            <a:r>
              <a:rPr lang="en" sz="2000"/>
              <a:t>, expressing what the result will be.</a:t>
            </a:r>
            <a:endParaRPr sz="2000"/>
          </a:p>
          <a:p>
            <a:pPr indent="0" lvl="0" marL="457200" rtl="0" algn="l">
              <a:lnSpc>
                <a:spcPct val="95000"/>
              </a:lnSpc>
              <a:spcBef>
                <a:spcPts val="1200"/>
              </a:spcBef>
              <a:spcAft>
                <a:spcPts val="0"/>
              </a:spcAft>
              <a:buSzPts val="1018"/>
              <a:buNone/>
            </a:pPr>
            <a:r>
              <a:rPr i="1" lang="en" sz="2000"/>
              <a:t>-In my times, being a student </a:t>
            </a:r>
            <a:r>
              <a:rPr i="1" lang="en" sz="2000">
                <a:solidFill>
                  <a:srgbClr val="9900FF"/>
                </a:solidFill>
              </a:rPr>
              <a:t>meant spending </a:t>
            </a:r>
            <a:r>
              <a:rPr i="1" lang="en" sz="2000"/>
              <a:t>long hours at the library. ( you had to spend ….)</a:t>
            </a:r>
            <a:endParaRPr i="1" sz="2000"/>
          </a:p>
          <a:p>
            <a:pPr indent="0" lvl="0" marL="457200" rtl="0" algn="l">
              <a:lnSpc>
                <a:spcPct val="95000"/>
              </a:lnSpc>
              <a:spcBef>
                <a:spcPts val="1200"/>
              </a:spcBef>
              <a:spcAft>
                <a:spcPts val="0"/>
              </a:spcAft>
              <a:buSzPts val="1018"/>
              <a:buNone/>
            </a:pPr>
            <a:r>
              <a:rPr i="1" lang="en" sz="2000"/>
              <a:t>-If you take that job, it will </a:t>
            </a:r>
            <a:r>
              <a:rPr i="1" lang="en" sz="2000">
                <a:solidFill>
                  <a:srgbClr val="9900FF"/>
                </a:solidFill>
              </a:rPr>
              <a:t>mean travelling</a:t>
            </a:r>
            <a:r>
              <a:rPr i="1" lang="en" sz="2000"/>
              <a:t> for 2 hours every day.</a:t>
            </a:r>
            <a:endParaRPr i="1" sz="2000"/>
          </a:p>
          <a:p>
            <a:pPr indent="-355600" lvl="0" marL="457200" rtl="0" algn="l">
              <a:lnSpc>
                <a:spcPct val="95000"/>
              </a:lnSpc>
              <a:spcBef>
                <a:spcPts val="1200"/>
              </a:spcBef>
              <a:spcAft>
                <a:spcPts val="0"/>
              </a:spcAft>
              <a:buSzPts val="2000"/>
              <a:buAutoNum type="alphaLcParenR"/>
            </a:pPr>
            <a:r>
              <a:rPr lang="en" sz="2000" u="sng"/>
              <a:t>Mean</a:t>
            </a:r>
            <a:r>
              <a:rPr lang="en" sz="2000"/>
              <a:t> is used followed by </a:t>
            </a:r>
            <a:r>
              <a:rPr lang="en" sz="2000">
                <a:solidFill>
                  <a:srgbClr val="3C78D8"/>
                </a:solidFill>
              </a:rPr>
              <a:t>INFINITIVE </a:t>
            </a:r>
            <a:r>
              <a:rPr lang="en" sz="2000"/>
              <a:t>when we want to speak about </a:t>
            </a:r>
            <a:r>
              <a:rPr lang="en" sz="2000">
                <a:solidFill>
                  <a:srgbClr val="3C78D8"/>
                </a:solidFill>
              </a:rPr>
              <a:t>intentions</a:t>
            </a:r>
            <a:r>
              <a:rPr lang="en" sz="2000"/>
              <a:t>, when we speak about a </a:t>
            </a:r>
            <a:r>
              <a:rPr lang="en" sz="2000">
                <a:solidFill>
                  <a:srgbClr val="3C78D8"/>
                </a:solidFill>
              </a:rPr>
              <a:t>plan</a:t>
            </a:r>
            <a:r>
              <a:rPr lang="en" sz="2000"/>
              <a:t>.</a:t>
            </a:r>
            <a:endParaRPr sz="2000"/>
          </a:p>
          <a:p>
            <a:pPr indent="0" lvl="0" marL="457200" rtl="0" algn="l">
              <a:lnSpc>
                <a:spcPct val="95000"/>
              </a:lnSpc>
              <a:spcBef>
                <a:spcPts val="1200"/>
              </a:spcBef>
              <a:spcAft>
                <a:spcPts val="0"/>
              </a:spcAft>
              <a:buSzPts val="1018"/>
              <a:buNone/>
            </a:pPr>
            <a:r>
              <a:rPr i="1" lang="en" sz="2000"/>
              <a:t>-I didn’t </a:t>
            </a:r>
            <a:r>
              <a:rPr i="1" lang="en" sz="2000">
                <a:solidFill>
                  <a:srgbClr val="3C78D8"/>
                </a:solidFill>
              </a:rPr>
              <a:t>mean to be</a:t>
            </a:r>
            <a:r>
              <a:rPr i="1" lang="en" sz="2000"/>
              <a:t> rude and I’m sorry if you felt bad. (I did not intend, I did not plan )</a:t>
            </a:r>
            <a:endParaRPr i="1" sz="2000"/>
          </a:p>
          <a:p>
            <a:pPr indent="0" lvl="0" marL="457200" rtl="0" algn="l">
              <a:lnSpc>
                <a:spcPct val="95000"/>
              </a:lnSpc>
              <a:spcBef>
                <a:spcPts val="1200"/>
              </a:spcBef>
              <a:spcAft>
                <a:spcPts val="1200"/>
              </a:spcAft>
              <a:buSzPts val="1018"/>
              <a:buNone/>
            </a:pPr>
            <a:r>
              <a:rPr i="1" lang="en" sz="2000"/>
              <a:t>-I </a:t>
            </a:r>
            <a:r>
              <a:rPr i="1" lang="en" sz="2000">
                <a:solidFill>
                  <a:srgbClr val="3C78D8"/>
                </a:solidFill>
              </a:rPr>
              <a:t>meant to phone</a:t>
            </a:r>
            <a:r>
              <a:rPr i="1" lang="en" sz="2000"/>
              <a:t> you, mom, but my phone ran out of battery.</a:t>
            </a:r>
            <a:endParaRPr i="1" sz="200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